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89" r:id="rId3"/>
    <p:sldId id="290" r:id="rId4"/>
    <p:sldId id="320" r:id="rId5"/>
    <p:sldId id="291" r:id="rId6"/>
    <p:sldId id="292" r:id="rId7"/>
    <p:sldId id="321" r:id="rId8"/>
    <p:sldId id="322" r:id="rId9"/>
    <p:sldId id="293" r:id="rId10"/>
    <p:sldId id="294" r:id="rId11"/>
    <p:sldId id="295" r:id="rId12"/>
    <p:sldId id="296" r:id="rId13"/>
    <p:sldId id="297" r:id="rId14"/>
    <p:sldId id="298" r:id="rId15"/>
    <p:sldId id="339" r:id="rId16"/>
    <p:sldId id="340" r:id="rId17"/>
    <p:sldId id="352" r:id="rId18"/>
    <p:sldId id="365" r:id="rId19"/>
    <p:sldId id="366" r:id="rId20"/>
    <p:sldId id="353" r:id="rId21"/>
    <p:sldId id="330" r:id="rId22"/>
    <p:sldId id="301" r:id="rId23"/>
    <p:sldId id="363" r:id="rId24"/>
    <p:sldId id="328" r:id="rId25"/>
    <p:sldId id="331" r:id="rId26"/>
    <p:sldId id="326" r:id="rId27"/>
    <p:sldId id="329" r:id="rId28"/>
    <p:sldId id="299" r:id="rId29"/>
    <p:sldId id="300" r:id="rId30"/>
    <p:sldId id="324" r:id="rId31"/>
    <p:sldId id="323" r:id="rId32"/>
    <p:sldId id="332" r:id="rId33"/>
    <p:sldId id="302" r:id="rId34"/>
    <p:sldId id="333" r:id="rId35"/>
    <p:sldId id="334" r:id="rId36"/>
    <p:sldId id="335" r:id="rId37"/>
    <p:sldId id="336" r:id="rId38"/>
    <p:sldId id="337" r:id="rId39"/>
    <p:sldId id="325" r:id="rId40"/>
    <p:sldId id="338" r:id="rId41"/>
    <p:sldId id="354" r:id="rId42"/>
    <p:sldId id="356" r:id="rId43"/>
    <p:sldId id="357" r:id="rId44"/>
    <p:sldId id="355" r:id="rId45"/>
    <p:sldId id="341" r:id="rId46"/>
    <p:sldId id="364" r:id="rId47"/>
    <p:sldId id="359" r:id="rId48"/>
    <p:sldId id="358" r:id="rId49"/>
    <p:sldId id="361" r:id="rId50"/>
    <p:sldId id="362" r:id="rId51"/>
    <p:sldId id="360" r:id="rId52"/>
    <p:sldId id="318" r:id="rId53"/>
    <p:sldId id="342" r:id="rId54"/>
    <p:sldId id="343" r:id="rId55"/>
    <p:sldId id="344" r:id="rId56"/>
    <p:sldId id="350" r:id="rId57"/>
    <p:sldId id="346" r:id="rId58"/>
    <p:sldId id="347" r:id="rId59"/>
    <p:sldId id="348" r:id="rId60"/>
    <p:sldId id="349" r:id="rId61"/>
    <p:sldId id="351" r:id="rId62"/>
    <p:sldId id="303" r:id="rId63"/>
    <p:sldId id="319" r:id="rId6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95525F1-3C4A-4C1C-B483-643EA20BEF1D}" type="datetimeFigureOut">
              <a:rPr lang="en-US" smtClean="0"/>
              <a:t>4/1/24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F11E4A3-76E4-4B61-AF76-418C249ED257}" type="slidenum">
              <a:rPr lang="en-US" smtClean="0"/>
              <a:t>‹#›</a:t>
            </a:fld>
            <a:endParaRPr lang="en-US"/>
          </a:p>
        </p:txBody>
      </p:sp>
    </p:spTree>
    <p:extLst>
      <p:ext uri="{BB962C8B-B14F-4D97-AF65-F5344CB8AC3E}">
        <p14:creationId xmlns:p14="http://schemas.microsoft.com/office/powerpoint/2010/main" val="143834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9DCA-CC28-06BB-EF25-A04FDE1105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7F9648-62C3-D13F-0EEC-1071565A4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99F942-4CE0-5B7D-15DE-AAAD25ACA8C5}"/>
              </a:ext>
            </a:extLst>
          </p:cNvPr>
          <p:cNvSpPr>
            <a:spLocks noGrp="1"/>
          </p:cNvSpPr>
          <p:nvPr>
            <p:ph type="dt" sz="half" idx="10"/>
          </p:nvPr>
        </p:nvSpPr>
        <p:spPr/>
        <p:txBody>
          <a:bodyPr/>
          <a:lstStyle/>
          <a:p>
            <a:fld id="{E481478A-1D81-4FB1-A76C-DAF80B2ABF6E}" type="datetime1">
              <a:rPr lang="en-US" smtClean="0"/>
              <a:t>4/1/24</a:t>
            </a:fld>
            <a:endParaRPr lang="en-US"/>
          </a:p>
        </p:txBody>
      </p:sp>
      <p:sp>
        <p:nvSpPr>
          <p:cNvPr id="5" name="Footer Placeholder 4">
            <a:extLst>
              <a:ext uri="{FF2B5EF4-FFF2-40B4-BE49-F238E27FC236}">
                <a16:creationId xmlns:a16="http://schemas.microsoft.com/office/drawing/2014/main" id="{F5417B1A-784C-8619-5135-4EE93ADBF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D1D57-82D2-BB5B-DB65-6301F6D6A2F5}"/>
              </a:ext>
            </a:extLst>
          </p:cNvPr>
          <p:cNvSpPr>
            <a:spLocks noGrp="1"/>
          </p:cNvSpPr>
          <p:nvPr>
            <p:ph type="sldNum" sz="quarter" idx="12"/>
          </p:nvPr>
        </p:nvSpPr>
        <p:spPr/>
        <p:txBody>
          <a:bodyPr/>
          <a:lstStyle/>
          <a:p>
            <a:fld id="{77AFBC49-6C7E-453B-84EE-2325D058DA51}" type="slidenum">
              <a:rPr lang="en-US" smtClean="0"/>
              <a:t>‹#›</a:t>
            </a:fld>
            <a:endParaRPr lang="en-US"/>
          </a:p>
        </p:txBody>
      </p:sp>
      <p:pic>
        <p:nvPicPr>
          <p:cNvPr id="7" name="Picture 6">
            <a:extLst>
              <a:ext uri="{FF2B5EF4-FFF2-40B4-BE49-F238E27FC236}">
                <a16:creationId xmlns:a16="http://schemas.microsoft.com/office/drawing/2014/main" id="{7C9148A6-2D1A-79F2-B9E1-C44A3B86E0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47290" y="406970"/>
            <a:ext cx="9101066" cy="1139198"/>
          </a:xfrm>
          <a:prstGeom prst="rect">
            <a:avLst/>
          </a:prstGeom>
        </p:spPr>
      </p:pic>
    </p:spTree>
    <p:extLst>
      <p:ext uri="{BB962C8B-B14F-4D97-AF65-F5344CB8AC3E}">
        <p14:creationId xmlns:p14="http://schemas.microsoft.com/office/powerpoint/2010/main" val="374814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6287-E0E8-CD0B-B218-23528A022D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C83F3F-14A1-1B70-0A17-B93E89CD07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BE4A6-F8E2-ECA0-6378-C1B5E8C18A4E}"/>
              </a:ext>
            </a:extLst>
          </p:cNvPr>
          <p:cNvSpPr>
            <a:spLocks noGrp="1"/>
          </p:cNvSpPr>
          <p:nvPr>
            <p:ph type="dt" sz="half" idx="10"/>
          </p:nvPr>
        </p:nvSpPr>
        <p:spPr/>
        <p:txBody>
          <a:bodyPr/>
          <a:lstStyle/>
          <a:p>
            <a:fld id="{B09A22B4-DEE2-4124-A928-91E467AA4135}" type="datetime1">
              <a:rPr lang="en-US" smtClean="0"/>
              <a:t>4/1/24</a:t>
            </a:fld>
            <a:endParaRPr lang="en-US"/>
          </a:p>
        </p:txBody>
      </p:sp>
      <p:sp>
        <p:nvSpPr>
          <p:cNvPr id="5" name="Footer Placeholder 4">
            <a:extLst>
              <a:ext uri="{FF2B5EF4-FFF2-40B4-BE49-F238E27FC236}">
                <a16:creationId xmlns:a16="http://schemas.microsoft.com/office/drawing/2014/main" id="{0F88470F-EC85-DB81-6A27-92DDD970C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8C68E-738E-4F08-AA59-8D227783D8D0}"/>
              </a:ext>
            </a:extLst>
          </p:cNvPr>
          <p:cNvSpPr>
            <a:spLocks noGrp="1"/>
          </p:cNvSpPr>
          <p:nvPr>
            <p:ph type="sldNum" sz="quarter" idx="12"/>
          </p:nvPr>
        </p:nvSpPr>
        <p:spPr/>
        <p:txBody>
          <a:bodyPr/>
          <a:lstStyle/>
          <a:p>
            <a:fld id="{77AFBC49-6C7E-453B-84EE-2325D058DA51}" type="slidenum">
              <a:rPr lang="en-US" smtClean="0"/>
              <a:t>‹#›</a:t>
            </a:fld>
            <a:endParaRPr lang="en-US"/>
          </a:p>
        </p:txBody>
      </p:sp>
    </p:spTree>
    <p:extLst>
      <p:ext uri="{BB962C8B-B14F-4D97-AF65-F5344CB8AC3E}">
        <p14:creationId xmlns:p14="http://schemas.microsoft.com/office/powerpoint/2010/main" val="170124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BD879-814A-0ABD-A76B-76BA096412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6CCB60-D952-F07F-2191-C89A4A561E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D89CE-EAD8-6886-416D-0B7FEE64AC56}"/>
              </a:ext>
            </a:extLst>
          </p:cNvPr>
          <p:cNvSpPr>
            <a:spLocks noGrp="1"/>
          </p:cNvSpPr>
          <p:nvPr>
            <p:ph type="dt" sz="half" idx="10"/>
          </p:nvPr>
        </p:nvSpPr>
        <p:spPr/>
        <p:txBody>
          <a:bodyPr/>
          <a:lstStyle/>
          <a:p>
            <a:fld id="{D8AD0635-A66E-40BB-940D-6BBDD288102E}" type="datetime1">
              <a:rPr lang="en-US" smtClean="0"/>
              <a:t>4/1/24</a:t>
            </a:fld>
            <a:endParaRPr lang="en-US"/>
          </a:p>
        </p:txBody>
      </p:sp>
      <p:sp>
        <p:nvSpPr>
          <p:cNvPr id="5" name="Footer Placeholder 4">
            <a:extLst>
              <a:ext uri="{FF2B5EF4-FFF2-40B4-BE49-F238E27FC236}">
                <a16:creationId xmlns:a16="http://schemas.microsoft.com/office/drawing/2014/main" id="{1EACFE7C-7675-B432-A1A8-19CD20476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72A66-4A62-43A9-06A0-0B4A319EA9E2}"/>
              </a:ext>
            </a:extLst>
          </p:cNvPr>
          <p:cNvSpPr>
            <a:spLocks noGrp="1"/>
          </p:cNvSpPr>
          <p:nvPr>
            <p:ph type="sldNum" sz="quarter" idx="12"/>
          </p:nvPr>
        </p:nvSpPr>
        <p:spPr/>
        <p:txBody>
          <a:bodyPr/>
          <a:lstStyle/>
          <a:p>
            <a:fld id="{77AFBC49-6C7E-453B-84EE-2325D058DA51}" type="slidenum">
              <a:rPr lang="en-US" smtClean="0"/>
              <a:t>‹#›</a:t>
            </a:fld>
            <a:endParaRPr lang="en-US"/>
          </a:p>
        </p:txBody>
      </p:sp>
    </p:spTree>
    <p:extLst>
      <p:ext uri="{BB962C8B-B14F-4D97-AF65-F5344CB8AC3E}">
        <p14:creationId xmlns:p14="http://schemas.microsoft.com/office/powerpoint/2010/main" val="185607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7558-94F9-9816-6B8A-F14376317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06C0B-5661-DB13-6D74-23D8642F4D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567D-3A1E-E9FC-0256-B5AE05379D54}"/>
              </a:ext>
            </a:extLst>
          </p:cNvPr>
          <p:cNvSpPr>
            <a:spLocks noGrp="1"/>
          </p:cNvSpPr>
          <p:nvPr>
            <p:ph type="dt" sz="half" idx="10"/>
          </p:nvPr>
        </p:nvSpPr>
        <p:spPr/>
        <p:txBody>
          <a:bodyPr/>
          <a:lstStyle/>
          <a:p>
            <a:fld id="{89CC09D2-A69D-424B-8531-9E1CBA69EE60}" type="datetime1">
              <a:rPr lang="en-US" smtClean="0"/>
              <a:t>4/1/24</a:t>
            </a:fld>
            <a:endParaRPr lang="en-US"/>
          </a:p>
        </p:txBody>
      </p:sp>
      <p:sp>
        <p:nvSpPr>
          <p:cNvPr id="5" name="Footer Placeholder 4">
            <a:extLst>
              <a:ext uri="{FF2B5EF4-FFF2-40B4-BE49-F238E27FC236}">
                <a16:creationId xmlns:a16="http://schemas.microsoft.com/office/drawing/2014/main" id="{307EF36F-291E-B324-9053-315EA7F07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E4856-5D62-8023-82CD-1C4E85CB0534}"/>
              </a:ext>
            </a:extLst>
          </p:cNvPr>
          <p:cNvSpPr>
            <a:spLocks noGrp="1"/>
          </p:cNvSpPr>
          <p:nvPr>
            <p:ph type="sldNum" sz="quarter" idx="12"/>
          </p:nvPr>
        </p:nvSpPr>
        <p:spPr/>
        <p:txBody>
          <a:bodyPr/>
          <a:lstStyle/>
          <a:p>
            <a:fld id="{77AFBC49-6C7E-453B-84EE-2325D058DA51}" type="slidenum">
              <a:rPr lang="en-US" smtClean="0"/>
              <a:t>‹#›</a:t>
            </a:fld>
            <a:endParaRPr lang="en-US"/>
          </a:p>
        </p:txBody>
      </p:sp>
    </p:spTree>
    <p:extLst>
      <p:ext uri="{BB962C8B-B14F-4D97-AF65-F5344CB8AC3E}">
        <p14:creationId xmlns:p14="http://schemas.microsoft.com/office/powerpoint/2010/main" val="354430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A2E3-D359-B0D6-5BB6-CA7166C862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150049-633E-CBD4-55B0-5C0BD19663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3B257-E31E-FA6B-8FA0-7EC878B9DCDE}"/>
              </a:ext>
            </a:extLst>
          </p:cNvPr>
          <p:cNvSpPr>
            <a:spLocks noGrp="1"/>
          </p:cNvSpPr>
          <p:nvPr>
            <p:ph type="dt" sz="half" idx="10"/>
          </p:nvPr>
        </p:nvSpPr>
        <p:spPr/>
        <p:txBody>
          <a:bodyPr/>
          <a:lstStyle/>
          <a:p>
            <a:fld id="{4DD0BA33-7826-400E-BE05-A6794AA9B97F}" type="datetime1">
              <a:rPr lang="en-US" smtClean="0"/>
              <a:t>4/1/24</a:t>
            </a:fld>
            <a:endParaRPr lang="en-US"/>
          </a:p>
        </p:txBody>
      </p:sp>
      <p:sp>
        <p:nvSpPr>
          <p:cNvPr id="5" name="Footer Placeholder 4">
            <a:extLst>
              <a:ext uri="{FF2B5EF4-FFF2-40B4-BE49-F238E27FC236}">
                <a16:creationId xmlns:a16="http://schemas.microsoft.com/office/drawing/2014/main" id="{023DAA42-4297-68A2-BB0B-BC4AC49DB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E910F-4F3E-CF63-9CFD-A418D397BFCF}"/>
              </a:ext>
            </a:extLst>
          </p:cNvPr>
          <p:cNvSpPr>
            <a:spLocks noGrp="1"/>
          </p:cNvSpPr>
          <p:nvPr>
            <p:ph type="sldNum" sz="quarter" idx="12"/>
          </p:nvPr>
        </p:nvSpPr>
        <p:spPr/>
        <p:txBody>
          <a:bodyPr/>
          <a:lstStyle/>
          <a:p>
            <a:fld id="{77AFBC49-6C7E-453B-84EE-2325D058DA51}" type="slidenum">
              <a:rPr lang="en-US" smtClean="0"/>
              <a:t>‹#›</a:t>
            </a:fld>
            <a:endParaRPr lang="en-US"/>
          </a:p>
        </p:txBody>
      </p:sp>
    </p:spTree>
    <p:extLst>
      <p:ext uri="{BB962C8B-B14F-4D97-AF65-F5344CB8AC3E}">
        <p14:creationId xmlns:p14="http://schemas.microsoft.com/office/powerpoint/2010/main" val="365081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5565-1CA4-1375-B6DA-108F4A6A9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35572E-E995-2EB7-90FB-73B37A2B7B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580C0-3999-F814-04DA-A800CAD585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1C5776-46B5-932B-EC66-1BE2001D72A4}"/>
              </a:ext>
            </a:extLst>
          </p:cNvPr>
          <p:cNvSpPr>
            <a:spLocks noGrp="1"/>
          </p:cNvSpPr>
          <p:nvPr>
            <p:ph type="dt" sz="half" idx="10"/>
          </p:nvPr>
        </p:nvSpPr>
        <p:spPr/>
        <p:txBody>
          <a:bodyPr/>
          <a:lstStyle/>
          <a:p>
            <a:fld id="{03CAF210-653F-45C4-B053-7488063555B2}" type="datetime1">
              <a:rPr lang="en-US" smtClean="0"/>
              <a:t>4/1/24</a:t>
            </a:fld>
            <a:endParaRPr lang="en-US"/>
          </a:p>
        </p:txBody>
      </p:sp>
      <p:sp>
        <p:nvSpPr>
          <p:cNvPr id="6" name="Footer Placeholder 5">
            <a:extLst>
              <a:ext uri="{FF2B5EF4-FFF2-40B4-BE49-F238E27FC236}">
                <a16:creationId xmlns:a16="http://schemas.microsoft.com/office/drawing/2014/main" id="{B8D9D057-03CA-7747-9462-2B522FE1D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9EB8D-26B7-2F35-44A9-5F5FEBDA3550}"/>
              </a:ext>
            </a:extLst>
          </p:cNvPr>
          <p:cNvSpPr>
            <a:spLocks noGrp="1"/>
          </p:cNvSpPr>
          <p:nvPr>
            <p:ph type="sldNum" sz="quarter" idx="12"/>
          </p:nvPr>
        </p:nvSpPr>
        <p:spPr/>
        <p:txBody>
          <a:bodyPr/>
          <a:lstStyle/>
          <a:p>
            <a:fld id="{77AFBC49-6C7E-453B-84EE-2325D058DA51}" type="slidenum">
              <a:rPr lang="en-US" smtClean="0"/>
              <a:t>‹#›</a:t>
            </a:fld>
            <a:endParaRPr lang="en-US"/>
          </a:p>
        </p:txBody>
      </p:sp>
    </p:spTree>
    <p:extLst>
      <p:ext uri="{BB962C8B-B14F-4D97-AF65-F5344CB8AC3E}">
        <p14:creationId xmlns:p14="http://schemas.microsoft.com/office/powerpoint/2010/main" val="41895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5D0F-AB64-2F3F-0CEB-BF61BF5410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FD25E3-24C5-E1B2-73CC-8FE2A81F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047C1-778D-3FE3-4051-A48757E0B5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7E550F-D5FD-8EE1-4CAB-2909407F8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95B07-E9EA-8D3A-875C-5870A3C055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4B124C-1EB4-60B3-09DB-B7BAA9AD6FF0}"/>
              </a:ext>
            </a:extLst>
          </p:cNvPr>
          <p:cNvSpPr>
            <a:spLocks noGrp="1"/>
          </p:cNvSpPr>
          <p:nvPr>
            <p:ph type="dt" sz="half" idx="10"/>
          </p:nvPr>
        </p:nvSpPr>
        <p:spPr/>
        <p:txBody>
          <a:bodyPr/>
          <a:lstStyle/>
          <a:p>
            <a:fld id="{0B45FA60-7DDA-4547-83CE-920D527E8771}" type="datetime1">
              <a:rPr lang="en-US" smtClean="0"/>
              <a:t>4/1/24</a:t>
            </a:fld>
            <a:endParaRPr lang="en-US"/>
          </a:p>
        </p:txBody>
      </p:sp>
      <p:sp>
        <p:nvSpPr>
          <p:cNvPr id="8" name="Footer Placeholder 7">
            <a:extLst>
              <a:ext uri="{FF2B5EF4-FFF2-40B4-BE49-F238E27FC236}">
                <a16:creationId xmlns:a16="http://schemas.microsoft.com/office/drawing/2014/main" id="{4E3AE4AB-6FF6-8DAC-4FCD-0E03DBFA94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9F7880-F6F9-667B-A552-698A100B437E}"/>
              </a:ext>
            </a:extLst>
          </p:cNvPr>
          <p:cNvSpPr>
            <a:spLocks noGrp="1"/>
          </p:cNvSpPr>
          <p:nvPr>
            <p:ph type="sldNum" sz="quarter" idx="12"/>
          </p:nvPr>
        </p:nvSpPr>
        <p:spPr/>
        <p:txBody>
          <a:bodyPr/>
          <a:lstStyle/>
          <a:p>
            <a:fld id="{77AFBC49-6C7E-453B-84EE-2325D058DA51}" type="slidenum">
              <a:rPr lang="en-US" smtClean="0"/>
              <a:t>‹#›</a:t>
            </a:fld>
            <a:endParaRPr lang="en-US"/>
          </a:p>
        </p:txBody>
      </p:sp>
    </p:spTree>
    <p:extLst>
      <p:ext uri="{BB962C8B-B14F-4D97-AF65-F5344CB8AC3E}">
        <p14:creationId xmlns:p14="http://schemas.microsoft.com/office/powerpoint/2010/main" val="366607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6045-8DAB-E922-3024-B85BAC48FB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DAF349-94C2-CADE-5D6B-3BD46D6BD7B7}"/>
              </a:ext>
            </a:extLst>
          </p:cNvPr>
          <p:cNvSpPr>
            <a:spLocks noGrp="1"/>
          </p:cNvSpPr>
          <p:nvPr>
            <p:ph type="dt" sz="half" idx="10"/>
          </p:nvPr>
        </p:nvSpPr>
        <p:spPr/>
        <p:txBody>
          <a:bodyPr/>
          <a:lstStyle/>
          <a:p>
            <a:fld id="{6505040A-6723-48F7-A99C-6180D754726C}" type="datetime1">
              <a:rPr lang="en-US" smtClean="0"/>
              <a:t>4/1/24</a:t>
            </a:fld>
            <a:endParaRPr lang="en-US"/>
          </a:p>
        </p:txBody>
      </p:sp>
      <p:sp>
        <p:nvSpPr>
          <p:cNvPr id="4" name="Footer Placeholder 3">
            <a:extLst>
              <a:ext uri="{FF2B5EF4-FFF2-40B4-BE49-F238E27FC236}">
                <a16:creationId xmlns:a16="http://schemas.microsoft.com/office/drawing/2014/main" id="{79A277FA-EF0C-74E0-0028-F3486FD389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192A06-5B1B-3EA3-C203-9A7243F42A45}"/>
              </a:ext>
            </a:extLst>
          </p:cNvPr>
          <p:cNvSpPr>
            <a:spLocks noGrp="1"/>
          </p:cNvSpPr>
          <p:nvPr>
            <p:ph type="sldNum" sz="quarter" idx="12"/>
          </p:nvPr>
        </p:nvSpPr>
        <p:spPr/>
        <p:txBody>
          <a:bodyPr/>
          <a:lstStyle/>
          <a:p>
            <a:fld id="{77AFBC49-6C7E-453B-84EE-2325D058DA51}" type="slidenum">
              <a:rPr lang="en-US" smtClean="0"/>
              <a:t>‹#›</a:t>
            </a:fld>
            <a:endParaRPr lang="en-US"/>
          </a:p>
        </p:txBody>
      </p:sp>
    </p:spTree>
    <p:extLst>
      <p:ext uri="{BB962C8B-B14F-4D97-AF65-F5344CB8AC3E}">
        <p14:creationId xmlns:p14="http://schemas.microsoft.com/office/powerpoint/2010/main" val="350016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D56C3-F9DF-7471-B2B5-96B179ED0106}"/>
              </a:ext>
            </a:extLst>
          </p:cNvPr>
          <p:cNvSpPr>
            <a:spLocks noGrp="1"/>
          </p:cNvSpPr>
          <p:nvPr>
            <p:ph type="dt" sz="half" idx="10"/>
          </p:nvPr>
        </p:nvSpPr>
        <p:spPr/>
        <p:txBody>
          <a:bodyPr/>
          <a:lstStyle/>
          <a:p>
            <a:fld id="{D3A4D4D5-5CAA-49A1-8E64-4632174380C9}" type="datetime1">
              <a:rPr lang="en-US" smtClean="0"/>
              <a:t>4/1/24</a:t>
            </a:fld>
            <a:endParaRPr lang="en-US"/>
          </a:p>
        </p:txBody>
      </p:sp>
      <p:sp>
        <p:nvSpPr>
          <p:cNvPr id="3" name="Footer Placeholder 2">
            <a:extLst>
              <a:ext uri="{FF2B5EF4-FFF2-40B4-BE49-F238E27FC236}">
                <a16:creationId xmlns:a16="http://schemas.microsoft.com/office/drawing/2014/main" id="{22529936-5761-9800-5D42-F61792925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ADE1E7-E692-BB34-9B63-C35038D777BD}"/>
              </a:ext>
            </a:extLst>
          </p:cNvPr>
          <p:cNvSpPr>
            <a:spLocks noGrp="1"/>
          </p:cNvSpPr>
          <p:nvPr>
            <p:ph type="sldNum" sz="quarter" idx="12"/>
          </p:nvPr>
        </p:nvSpPr>
        <p:spPr/>
        <p:txBody>
          <a:bodyPr/>
          <a:lstStyle/>
          <a:p>
            <a:fld id="{77AFBC49-6C7E-453B-84EE-2325D058DA51}" type="slidenum">
              <a:rPr lang="en-US" smtClean="0"/>
              <a:t>‹#›</a:t>
            </a:fld>
            <a:endParaRPr lang="en-US"/>
          </a:p>
        </p:txBody>
      </p:sp>
    </p:spTree>
    <p:extLst>
      <p:ext uri="{BB962C8B-B14F-4D97-AF65-F5344CB8AC3E}">
        <p14:creationId xmlns:p14="http://schemas.microsoft.com/office/powerpoint/2010/main" val="58186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56EE-0357-5786-A4AE-402A5A268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EAAD86-5FAF-B84B-E028-E7FF2ADCE1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BE53EB-6400-B0A5-69A4-9A5617EAA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A1D2C7-5030-490C-9E80-574AD0CA4FB7}"/>
              </a:ext>
            </a:extLst>
          </p:cNvPr>
          <p:cNvSpPr>
            <a:spLocks noGrp="1"/>
          </p:cNvSpPr>
          <p:nvPr>
            <p:ph type="dt" sz="half" idx="10"/>
          </p:nvPr>
        </p:nvSpPr>
        <p:spPr/>
        <p:txBody>
          <a:bodyPr/>
          <a:lstStyle/>
          <a:p>
            <a:fld id="{B37E051F-D6C1-4095-A35A-6511F7E61C57}" type="datetime1">
              <a:rPr lang="en-US" smtClean="0"/>
              <a:t>4/1/24</a:t>
            </a:fld>
            <a:endParaRPr lang="en-US"/>
          </a:p>
        </p:txBody>
      </p:sp>
      <p:sp>
        <p:nvSpPr>
          <p:cNvPr id="6" name="Footer Placeholder 5">
            <a:extLst>
              <a:ext uri="{FF2B5EF4-FFF2-40B4-BE49-F238E27FC236}">
                <a16:creationId xmlns:a16="http://schemas.microsoft.com/office/drawing/2014/main" id="{FE1F21D0-BBF6-3AEE-76FE-5E90A500D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B2ACD-BFDA-953E-9207-C10B58283390}"/>
              </a:ext>
            </a:extLst>
          </p:cNvPr>
          <p:cNvSpPr>
            <a:spLocks noGrp="1"/>
          </p:cNvSpPr>
          <p:nvPr>
            <p:ph type="sldNum" sz="quarter" idx="12"/>
          </p:nvPr>
        </p:nvSpPr>
        <p:spPr/>
        <p:txBody>
          <a:bodyPr/>
          <a:lstStyle/>
          <a:p>
            <a:fld id="{77AFBC49-6C7E-453B-84EE-2325D058DA51}" type="slidenum">
              <a:rPr lang="en-US" smtClean="0"/>
              <a:t>‹#›</a:t>
            </a:fld>
            <a:endParaRPr lang="en-US"/>
          </a:p>
        </p:txBody>
      </p:sp>
    </p:spTree>
    <p:extLst>
      <p:ext uri="{BB962C8B-B14F-4D97-AF65-F5344CB8AC3E}">
        <p14:creationId xmlns:p14="http://schemas.microsoft.com/office/powerpoint/2010/main" val="236037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DB81-51A5-84C4-03F2-C26BC4F5F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98D1C9-0D57-F4CC-E3D0-37599FD839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3E4C8C-5A35-16A4-064B-45E300795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01D9B-BDB4-EE94-59EE-36609665761D}"/>
              </a:ext>
            </a:extLst>
          </p:cNvPr>
          <p:cNvSpPr>
            <a:spLocks noGrp="1"/>
          </p:cNvSpPr>
          <p:nvPr>
            <p:ph type="dt" sz="half" idx="10"/>
          </p:nvPr>
        </p:nvSpPr>
        <p:spPr/>
        <p:txBody>
          <a:bodyPr/>
          <a:lstStyle/>
          <a:p>
            <a:fld id="{E09FBBD2-A08C-4CC5-8F58-3EA258E00DCB}" type="datetime1">
              <a:rPr lang="en-US" smtClean="0"/>
              <a:t>4/1/24</a:t>
            </a:fld>
            <a:endParaRPr lang="en-US"/>
          </a:p>
        </p:txBody>
      </p:sp>
      <p:sp>
        <p:nvSpPr>
          <p:cNvPr id="6" name="Footer Placeholder 5">
            <a:extLst>
              <a:ext uri="{FF2B5EF4-FFF2-40B4-BE49-F238E27FC236}">
                <a16:creationId xmlns:a16="http://schemas.microsoft.com/office/drawing/2014/main" id="{C7D8286A-F52B-B269-59EC-B2671E925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DC905-95DD-0471-8757-91A0051A5E96}"/>
              </a:ext>
            </a:extLst>
          </p:cNvPr>
          <p:cNvSpPr>
            <a:spLocks noGrp="1"/>
          </p:cNvSpPr>
          <p:nvPr>
            <p:ph type="sldNum" sz="quarter" idx="12"/>
          </p:nvPr>
        </p:nvSpPr>
        <p:spPr/>
        <p:txBody>
          <a:bodyPr/>
          <a:lstStyle/>
          <a:p>
            <a:fld id="{77AFBC49-6C7E-453B-84EE-2325D058DA51}" type="slidenum">
              <a:rPr lang="en-US" smtClean="0"/>
              <a:t>‹#›</a:t>
            </a:fld>
            <a:endParaRPr lang="en-US"/>
          </a:p>
        </p:txBody>
      </p:sp>
    </p:spTree>
    <p:extLst>
      <p:ext uri="{BB962C8B-B14F-4D97-AF65-F5344CB8AC3E}">
        <p14:creationId xmlns:p14="http://schemas.microsoft.com/office/powerpoint/2010/main" val="320294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C4D77-613A-B58F-964D-5AD52BBB0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3CE0AF-89CE-1AC2-C789-2B7FA0A00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0CDB7-ADD4-F59C-B613-202CE05BE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891FC-6BE8-46E2-97EA-530645CAB9DF}" type="datetime1">
              <a:rPr lang="en-US" smtClean="0"/>
              <a:t>4/1/24</a:t>
            </a:fld>
            <a:endParaRPr lang="en-US"/>
          </a:p>
        </p:txBody>
      </p:sp>
      <p:sp>
        <p:nvSpPr>
          <p:cNvPr id="5" name="Footer Placeholder 4">
            <a:extLst>
              <a:ext uri="{FF2B5EF4-FFF2-40B4-BE49-F238E27FC236}">
                <a16:creationId xmlns:a16="http://schemas.microsoft.com/office/drawing/2014/main" id="{9FE30154-0AA2-473D-C04D-293F1F715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DFF9CB-0708-03AA-38D4-1C9A235A11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FBC49-6C7E-453B-84EE-2325D058DA51}" type="slidenum">
              <a:rPr lang="en-US" smtClean="0"/>
              <a:t>‹#›</a:t>
            </a:fld>
            <a:endParaRPr lang="en-US"/>
          </a:p>
        </p:txBody>
      </p:sp>
    </p:spTree>
    <p:extLst>
      <p:ext uri="{BB962C8B-B14F-4D97-AF65-F5344CB8AC3E}">
        <p14:creationId xmlns:p14="http://schemas.microsoft.com/office/powerpoint/2010/main" val="186647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mailto:info@madisonrotarynj.org" TargetMode="External"/><Relationship Id="rId2" Type="http://schemas.openxmlformats.org/officeDocument/2006/relationships/hyperlink" Target="http://www.madisonrotarynj.or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3B0EF2-3DF7-9029-E17C-0CF13C41B211}"/>
              </a:ext>
            </a:extLst>
          </p:cNvPr>
          <p:cNvSpPr>
            <a:spLocks noGrp="1"/>
          </p:cNvSpPr>
          <p:nvPr>
            <p:ph type="sldNum" sz="quarter" idx="12"/>
          </p:nvPr>
        </p:nvSpPr>
        <p:spPr/>
        <p:txBody>
          <a:bodyPr/>
          <a:lstStyle/>
          <a:p>
            <a:fld id="{77AFBC49-6C7E-453B-84EE-2325D058DA51}" type="slidenum">
              <a:rPr lang="en-US" smtClean="0"/>
              <a:t>1</a:t>
            </a:fld>
            <a:endParaRPr lang="en-US" dirty="0"/>
          </a:p>
        </p:txBody>
      </p:sp>
      <p:sp>
        <p:nvSpPr>
          <p:cNvPr id="4" name="TextBox 3">
            <a:extLst>
              <a:ext uri="{FF2B5EF4-FFF2-40B4-BE49-F238E27FC236}">
                <a16:creationId xmlns:a16="http://schemas.microsoft.com/office/drawing/2014/main" id="{4614123D-D6B7-4DF7-B812-18463D5B72E3}"/>
              </a:ext>
            </a:extLst>
          </p:cNvPr>
          <p:cNvSpPr txBox="1"/>
          <p:nvPr/>
        </p:nvSpPr>
        <p:spPr>
          <a:xfrm>
            <a:off x="606669" y="1546168"/>
            <a:ext cx="10218101" cy="3508653"/>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Who Are We and What Do We Do?</a:t>
            </a:r>
          </a:p>
          <a:p>
            <a:pPr marL="504920" indent="-50492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504920" indent="-50492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Rotarians are folks in the community – like you – who want to make a positive difference in Madison and beyond</a:t>
            </a:r>
          </a:p>
          <a:p>
            <a:pPr marL="504920" indent="-50492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We focus on three core missions:</a:t>
            </a:r>
          </a:p>
          <a:p>
            <a:pPr marL="962120" lvl="1" indent="-50492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We</a:t>
            </a:r>
            <a:r>
              <a:rPr lang="en-US" sz="2800" b="1" dirty="0">
                <a:solidFill>
                  <a:srgbClr val="FF0000"/>
                </a:solidFill>
                <a:latin typeface="Times New Roman" panose="02020603050405020304" pitchFamily="18" charset="0"/>
                <a:cs typeface="Times New Roman" panose="02020603050405020304" pitchFamily="18" charset="0"/>
              </a:rPr>
              <a:t> Fight Food Insecurity</a:t>
            </a:r>
          </a:p>
          <a:p>
            <a:pPr marL="962120" lvl="1" indent="-50492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We</a:t>
            </a:r>
            <a:r>
              <a:rPr lang="en-US" sz="2800" b="1" dirty="0">
                <a:solidFill>
                  <a:srgbClr val="FF0000"/>
                </a:solidFill>
                <a:latin typeface="Times New Roman" panose="02020603050405020304" pitchFamily="18" charset="0"/>
                <a:cs typeface="Times New Roman" panose="02020603050405020304" pitchFamily="18" charset="0"/>
              </a:rPr>
              <a:t> Develop Youth </a:t>
            </a:r>
          </a:p>
          <a:p>
            <a:pPr marL="962120" lvl="1" indent="-50492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We </a:t>
            </a:r>
            <a:r>
              <a:rPr lang="en-US" sz="2800" b="1" dirty="0">
                <a:solidFill>
                  <a:srgbClr val="FF0000"/>
                </a:solidFill>
                <a:latin typeface="Times New Roman" panose="02020603050405020304" pitchFamily="18" charset="0"/>
                <a:cs typeface="Times New Roman" panose="02020603050405020304" pitchFamily="18" charset="0"/>
              </a:rPr>
              <a:t>Partner with Others in the Community</a:t>
            </a:r>
            <a:endParaRPr lang="en-US" sz="2800" dirty="0"/>
          </a:p>
        </p:txBody>
      </p:sp>
    </p:spTree>
    <p:extLst>
      <p:ext uri="{BB962C8B-B14F-4D97-AF65-F5344CB8AC3E}">
        <p14:creationId xmlns:p14="http://schemas.microsoft.com/office/powerpoint/2010/main" val="1174541428"/>
      </p:ext>
    </p:extLst>
  </p:cSld>
  <p:clrMapOvr>
    <a:masterClrMapping/>
  </p:clrMapOvr>
  <p:transition spd="med" advTm="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589085" y="5326077"/>
            <a:ext cx="1050840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Thanks to our members, partners and community members who joined the fun, we are now well above the 150-gallon mark! Madison Honda was our first local business to co-sponsor an event.</a:t>
            </a:r>
          </a:p>
        </p:txBody>
      </p:sp>
      <p:sp>
        <p:nvSpPr>
          <p:cNvPr id="3" name="Slide Number Placeholder 2">
            <a:extLst>
              <a:ext uri="{FF2B5EF4-FFF2-40B4-BE49-F238E27FC236}">
                <a16:creationId xmlns:a16="http://schemas.microsoft.com/office/drawing/2014/main" id="{5D2C761C-4D62-20C5-B36F-7A1550EDE090}"/>
              </a:ext>
            </a:extLst>
          </p:cNvPr>
          <p:cNvSpPr>
            <a:spLocks noGrp="1"/>
          </p:cNvSpPr>
          <p:nvPr>
            <p:ph type="sldNum" sz="quarter" idx="12"/>
          </p:nvPr>
        </p:nvSpPr>
        <p:spPr/>
        <p:txBody>
          <a:bodyPr/>
          <a:lstStyle/>
          <a:p>
            <a:fld id="{77AFBC49-6C7E-453B-84EE-2325D058DA51}" type="slidenum">
              <a:rPr lang="en-US" smtClean="0"/>
              <a:t>10</a:t>
            </a:fld>
            <a:endParaRPr lang="en-US" dirty="0"/>
          </a:p>
        </p:txBody>
      </p:sp>
      <p:pic>
        <p:nvPicPr>
          <p:cNvPr id="9" name="Picture 8">
            <a:extLst>
              <a:ext uri="{FF2B5EF4-FFF2-40B4-BE49-F238E27FC236}">
                <a16:creationId xmlns:a16="http://schemas.microsoft.com/office/drawing/2014/main" id="{307354A0-53D6-A930-3125-A70117D41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0992" y="1807071"/>
            <a:ext cx="4907866" cy="3012622"/>
          </a:xfrm>
          <a:prstGeom prst="rect">
            <a:avLst/>
          </a:prstGeom>
        </p:spPr>
      </p:pic>
      <p:pic>
        <p:nvPicPr>
          <p:cNvPr id="4" name="Picture 3">
            <a:extLst>
              <a:ext uri="{FF2B5EF4-FFF2-40B4-BE49-F238E27FC236}">
                <a16:creationId xmlns:a16="http://schemas.microsoft.com/office/drawing/2014/main" id="{F609291D-6C05-2E98-1A3B-CF9E8446D7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085" y="1807070"/>
            <a:ext cx="5247252" cy="2984738"/>
          </a:xfrm>
          <a:prstGeom prst="rect">
            <a:avLst/>
          </a:prstGeom>
        </p:spPr>
      </p:pic>
    </p:spTree>
    <p:extLst>
      <p:ext uri="{BB962C8B-B14F-4D97-AF65-F5344CB8AC3E}">
        <p14:creationId xmlns:p14="http://schemas.microsoft.com/office/powerpoint/2010/main" val="3300126705"/>
      </p:ext>
    </p:extLst>
  </p:cSld>
  <p:clrMapOvr>
    <a:masterClrMapping/>
  </p:clrMapOvr>
  <p:transition spd="med" advTm="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624254" y="5466737"/>
            <a:ext cx="10473237"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Together with other Rotary clubs in the area, we gather each spring to package tens of thousands of healthy dehydrated meals. </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BF04EB5-6CA3-84E8-1253-F9FF46C22048}"/>
              </a:ext>
            </a:extLst>
          </p:cNvPr>
          <p:cNvSpPr>
            <a:spLocks noGrp="1"/>
          </p:cNvSpPr>
          <p:nvPr>
            <p:ph type="sldNum" sz="quarter" idx="12"/>
          </p:nvPr>
        </p:nvSpPr>
        <p:spPr/>
        <p:txBody>
          <a:bodyPr/>
          <a:lstStyle/>
          <a:p>
            <a:fld id="{77AFBC49-6C7E-453B-84EE-2325D058DA51}" type="slidenum">
              <a:rPr lang="en-US" smtClean="0"/>
              <a:t>11</a:t>
            </a:fld>
            <a:endParaRPr lang="en-US" dirty="0"/>
          </a:p>
        </p:txBody>
      </p:sp>
      <p:sp>
        <p:nvSpPr>
          <p:cNvPr id="5" name="TextBox 4">
            <a:extLst>
              <a:ext uri="{FF2B5EF4-FFF2-40B4-BE49-F238E27FC236}">
                <a16:creationId xmlns:a16="http://schemas.microsoft.com/office/drawing/2014/main" id="{F3E7D6C4-6FF8-6414-2B82-CEB85DEB9ED0}"/>
              </a:ext>
            </a:extLst>
          </p:cNvPr>
          <p:cNvSpPr txBox="1"/>
          <p:nvPr/>
        </p:nvSpPr>
        <p:spPr>
          <a:xfrm>
            <a:off x="624254" y="1552098"/>
            <a:ext cx="10339754" cy="1015663"/>
          </a:xfrm>
          <a:prstGeom prst="rect">
            <a:avLst/>
          </a:prstGeom>
          <a:noFill/>
        </p:spPr>
        <p:txBody>
          <a:bodyPr wrap="square">
            <a:spAutoFit/>
          </a:bodyPr>
          <a:lstStyle/>
          <a:p>
            <a:pPr algn="ctr"/>
            <a:r>
              <a:rPr lang="en-US" sz="3600" dirty="0">
                <a:latin typeface="Times New Roman" panose="02020603050405020304" pitchFamily="18" charset="0"/>
                <a:cs typeface="Times New Roman" panose="02020603050405020304" pitchFamily="18" charset="0"/>
              </a:rPr>
              <a:t>To Fight Food Insecurity, we</a:t>
            </a:r>
            <a:r>
              <a:rPr lang="en-US" sz="28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Pack meals to send to those in need here and elsewhere:</a:t>
            </a:r>
            <a:r>
              <a:rPr lang="en-US" sz="1800" dirty="0">
                <a:latin typeface="Times New Roman" panose="02020603050405020304" pitchFamily="18" charset="0"/>
                <a:cs typeface="Times New Roman" panose="02020603050405020304" pitchFamily="18" charset="0"/>
              </a:rPr>
              <a:t> </a:t>
            </a:r>
            <a:endParaRPr lang="en-US" dirty="0"/>
          </a:p>
        </p:txBody>
      </p:sp>
      <p:pic>
        <p:nvPicPr>
          <p:cNvPr id="9" name="Picture 8">
            <a:extLst>
              <a:ext uri="{FF2B5EF4-FFF2-40B4-BE49-F238E27FC236}">
                <a16:creationId xmlns:a16="http://schemas.microsoft.com/office/drawing/2014/main" id="{EB2D46EA-7736-9445-4DA4-BBBA283FF4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877" y="2798331"/>
            <a:ext cx="3244121" cy="2433091"/>
          </a:xfrm>
          <a:prstGeom prst="rect">
            <a:avLst/>
          </a:prstGeom>
        </p:spPr>
      </p:pic>
      <p:pic>
        <p:nvPicPr>
          <p:cNvPr id="11" name="Picture 10">
            <a:extLst>
              <a:ext uri="{FF2B5EF4-FFF2-40B4-BE49-F238E27FC236}">
                <a16:creationId xmlns:a16="http://schemas.microsoft.com/office/drawing/2014/main" id="{78425CEA-1C56-E20B-07ED-AB88AF0846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0907" y="2798332"/>
            <a:ext cx="3244121" cy="2433090"/>
          </a:xfrm>
          <a:prstGeom prst="rect">
            <a:avLst/>
          </a:prstGeom>
        </p:spPr>
      </p:pic>
      <p:pic>
        <p:nvPicPr>
          <p:cNvPr id="15" name="Picture 14">
            <a:extLst>
              <a:ext uri="{FF2B5EF4-FFF2-40B4-BE49-F238E27FC236}">
                <a16:creationId xmlns:a16="http://schemas.microsoft.com/office/drawing/2014/main" id="{5223E16B-4489-BB6E-A6FE-9B7EE85CDE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5973" y="2798331"/>
            <a:ext cx="3244122" cy="2433092"/>
          </a:xfrm>
          <a:prstGeom prst="rect">
            <a:avLst/>
          </a:prstGeom>
        </p:spPr>
      </p:pic>
    </p:spTree>
    <p:extLst>
      <p:ext uri="{BB962C8B-B14F-4D97-AF65-F5344CB8AC3E}">
        <p14:creationId xmlns:p14="http://schemas.microsoft.com/office/powerpoint/2010/main" val="1091557541"/>
      </p:ext>
    </p:extLst>
  </p:cSld>
  <p:clrMapOvr>
    <a:masterClrMapping/>
  </p:clrMapOvr>
  <p:transition spd="med" advTm="5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597878" y="4755102"/>
            <a:ext cx="10534783"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Our High School’s Interact club is a big supporter of this effort. At each of these events we can pack about 50,000 meals to send to those in need in New Jersey and elsewhere, such as Ukraine.</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5AA6853-5354-9B80-0CAB-A88DD94F41F5}"/>
              </a:ext>
            </a:extLst>
          </p:cNvPr>
          <p:cNvSpPr>
            <a:spLocks noGrp="1"/>
          </p:cNvSpPr>
          <p:nvPr>
            <p:ph type="sldNum" sz="quarter" idx="12"/>
          </p:nvPr>
        </p:nvSpPr>
        <p:spPr/>
        <p:txBody>
          <a:bodyPr/>
          <a:lstStyle/>
          <a:p>
            <a:fld id="{77AFBC49-6C7E-453B-84EE-2325D058DA51}" type="slidenum">
              <a:rPr lang="en-US" smtClean="0"/>
              <a:t>12</a:t>
            </a:fld>
            <a:endParaRPr lang="en-US" dirty="0"/>
          </a:p>
        </p:txBody>
      </p:sp>
      <p:pic>
        <p:nvPicPr>
          <p:cNvPr id="4" name="Picture 3">
            <a:extLst>
              <a:ext uri="{FF2B5EF4-FFF2-40B4-BE49-F238E27FC236}">
                <a16:creationId xmlns:a16="http://schemas.microsoft.com/office/drawing/2014/main" id="{9CB30D01-4A40-045A-9825-1E1407FBC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6731" y="1793311"/>
            <a:ext cx="3473576" cy="2605182"/>
          </a:xfrm>
          <a:prstGeom prst="rect">
            <a:avLst/>
          </a:prstGeom>
        </p:spPr>
      </p:pic>
      <p:pic>
        <p:nvPicPr>
          <p:cNvPr id="8" name="Picture 7">
            <a:extLst>
              <a:ext uri="{FF2B5EF4-FFF2-40B4-BE49-F238E27FC236}">
                <a16:creationId xmlns:a16="http://schemas.microsoft.com/office/drawing/2014/main" id="{CA3ED7C2-E26B-AD18-659F-85F0AA493A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3119" y="1793311"/>
            <a:ext cx="3458408" cy="2593806"/>
          </a:xfrm>
          <a:prstGeom prst="rect">
            <a:avLst/>
          </a:prstGeom>
        </p:spPr>
      </p:pic>
      <p:pic>
        <p:nvPicPr>
          <p:cNvPr id="10" name="Picture 9">
            <a:extLst>
              <a:ext uri="{FF2B5EF4-FFF2-40B4-BE49-F238E27FC236}">
                <a16:creationId xmlns:a16="http://schemas.microsoft.com/office/drawing/2014/main" id="{41EF7A3D-758B-2622-0605-F2EA848F6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531" y="1781936"/>
            <a:ext cx="3968640" cy="2605181"/>
          </a:xfrm>
          <a:prstGeom prst="rect">
            <a:avLst/>
          </a:prstGeom>
        </p:spPr>
      </p:pic>
    </p:spTree>
    <p:extLst>
      <p:ext uri="{BB962C8B-B14F-4D97-AF65-F5344CB8AC3E}">
        <p14:creationId xmlns:p14="http://schemas.microsoft.com/office/powerpoint/2010/main" val="2726445296"/>
      </p:ext>
    </p:extLst>
  </p:cSld>
  <p:clrMapOvr>
    <a:masterClrMapping/>
  </p:clrMapOvr>
  <p:transition spd="med" advTm="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570713-4B76-7E04-8A67-680ECB5E1DBF}"/>
              </a:ext>
            </a:extLst>
          </p:cNvPr>
          <p:cNvSpPr>
            <a:spLocks noGrp="1"/>
          </p:cNvSpPr>
          <p:nvPr>
            <p:ph type="sldNum" sz="quarter" idx="12"/>
          </p:nvPr>
        </p:nvSpPr>
        <p:spPr/>
        <p:txBody>
          <a:bodyPr/>
          <a:lstStyle/>
          <a:p>
            <a:fld id="{77AFBC49-6C7E-453B-84EE-2325D058DA51}" type="slidenum">
              <a:rPr lang="en-US" smtClean="0"/>
              <a:t>13</a:t>
            </a:fld>
            <a:endParaRPr lang="en-US" dirty="0"/>
          </a:p>
        </p:txBody>
      </p:sp>
      <p:sp>
        <p:nvSpPr>
          <p:cNvPr id="5" name="TextBox 4">
            <a:extLst>
              <a:ext uri="{FF2B5EF4-FFF2-40B4-BE49-F238E27FC236}">
                <a16:creationId xmlns:a16="http://schemas.microsoft.com/office/drawing/2014/main" id="{5BC692EE-988B-771B-FCD9-18CA55706CBD}"/>
              </a:ext>
            </a:extLst>
          </p:cNvPr>
          <p:cNvSpPr txBox="1"/>
          <p:nvPr/>
        </p:nvSpPr>
        <p:spPr>
          <a:xfrm>
            <a:off x="597877" y="1640018"/>
            <a:ext cx="10499614" cy="1384995"/>
          </a:xfrm>
          <a:prstGeom prst="rect">
            <a:avLst/>
          </a:prstGeom>
          <a:noFill/>
        </p:spPr>
        <p:txBody>
          <a:bodyPr wrap="square">
            <a:spAutoFit/>
          </a:bodyPr>
          <a:lstStyle/>
          <a:p>
            <a:pPr algn="ctr"/>
            <a:r>
              <a:rPr lang="en-US" sz="3600" dirty="0">
                <a:latin typeface="Times New Roman" panose="02020603050405020304" pitchFamily="18" charset="0"/>
                <a:cs typeface="Times New Roman" panose="02020603050405020304" pitchFamily="18" charset="0"/>
              </a:rPr>
              <a:t>To Fight Food Insecurity, we</a:t>
            </a:r>
            <a:r>
              <a:rPr lang="en-US" sz="14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Make direct financial contributions to partners who house, clothe and feed those in need, including: </a:t>
            </a:r>
            <a:r>
              <a:rPr lang="en-US" sz="1200" dirty="0">
                <a:latin typeface="Times New Roman" panose="02020603050405020304" pitchFamily="18" charset="0"/>
                <a:cs typeface="Times New Roman" panose="02020603050405020304" pitchFamily="18" charset="0"/>
              </a:rPr>
              <a:t> </a:t>
            </a:r>
            <a:endParaRPr lang="en-US" dirty="0"/>
          </a:p>
        </p:txBody>
      </p:sp>
      <p:pic>
        <p:nvPicPr>
          <p:cNvPr id="9" name="Picture 8">
            <a:extLst>
              <a:ext uri="{FF2B5EF4-FFF2-40B4-BE49-F238E27FC236}">
                <a16:creationId xmlns:a16="http://schemas.microsoft.com/office/drawing/2014/main" id="{671B3311-4EAC-0DF1-9A38-668EE8BFD0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1917" y="3302108"/>
            <a:ext cx="2794304" cy="1433442"/>
          </a:xfrm>
          <a:prstGeom prst="rect">
            <a:avLst/>
          </a:prstGeom>
        </p:spPr>
      </p:pic>
      <p:pic>
        <p:nvPicPr>
          <p:cNvPr id="11" name="Picture 10">
            <a:extLst>
              <a:ext uri="{FF2B5EF4-FFF2-40B4-BE49-F238E27FC236}">
                <a16:creationId xmlns:a16="http://schemas.microsoft.com/office/drawing/2014/main" id="{9A981A0B-A803-3FBC-6F8F-321EDCF359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5780" y="3050634"/>
            <a:ext cx="3079951" cy="1563667"/>
          </a:xfrm>
          <a:prstGeom prst="rect">
            <a:avLst/>
          </a:prstGeom>
        </p:spPr>
      </p:pic>
      <p:pic>
        <p:nvPicPr>
          <p:cNvPr id="13" name="Picture 12">
            <a:extLst>
              <a:ext uri="{FF2B5EF4-FFF2-40B4-BE49-F238E27FC236}">
                <a16:creationId xmlns:a16="http://schemas.microsoft.com/office/drawing/2014/main" id="{A6B448B5-929F-B7D2-A101-938B5B7F19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3039" y="3379754"/>
            <a:ext cx="4709568" cy="1234547"/>
          </a:xfrm>
          <a:prstGeom prst="rect">
            <a:avLst/>
          </a:prstGeom>
        </p:spPr>
      </p:pic>
      <p:sp>
        <p:nvSpPr>
          <p:cNvPr id="14" name="TextBox 13">
            <a:extLst>
              <a:ext uri="{FF2B5EF4-FFF2-40B4-BE49-F238E27FC236}">
                <a16:creationId xmlns:a16="http://schemas.microsoft.com/office/drawing/2014/main" id="{E9D74B3D-60D7-43B4-09DB-9DEB6C609165}"/>
              </a:ext>
            </a:extLst>
          </p:cNvPr>
          <p:cNvSpPr txBox="1"/>
          <p:nvPr/>
        </p:nvSpPr>
        <p:spPr>
          <a:xfrm>
            <a:off x="3596060" y="4779510"/>
            <a:ext cx="558311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First Baptist Church of Madison</a:t>
            </a:r>
          </a:p>
        </p:txBody>
      </p:sp>
    </p:spTree>
    <p:extLst>
      <p:ext uri="{BB962C8B-B14F-4D97-AF65-F5344CB8AC3E}">
        <p14:creationId xmlns:p14="http://schemas.microsoft.com/office/powerpoint/2010/main" val="3049267928"/>
      </p:ext>
    </p:extLst>
  </p:cSld>
  <p:clrMapOvr>
    <a:masterClrMapping/>
  </p:clrMapOvr>
  <p:transition spd="med" advTm="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566E9-7155-B840-1210-5A4DA5DE30D6}"/>
              </a:ext>
            </a:extLst>
          </p:cNvPr>
          <p:cNvSpPr>
            <a:spLocks noGrp="1"/>
          </p:cNvSpPr>
          <p:nvPr>
            <p:ph type="sldNum" sz="quarter" idx="12"/>
          </p:nvPr>
        </p:nvSpPr>
        <p:spPr/>
        <p:txBody>
          <a:bodyPr/>
          <a:lstStyle/>
          <a:p>
            <a:fld id="{77AFBC49-6C7E-453B-84EE-2325D058DA51}" type="slidenum">
              <a:rPr lang="en-US" smtClean="0"/>
              <a:t>14</a:t>
            </a:fld>
            <a:endParaRPr lang="en-US" dirty="0"/>
          </a:p>
        </p:txBody>
      </p:sp>
      <p:sp>
        <p:nvSpPr>
          <p:cNvPr id="5" name="TextBox 4">
            <a:extLst>
              <a:ext uri="{FF2B5EF4-FFF2-40B4-BE49-F238E27FC236}">
                <a16:creationId xmlns:a16="http://schemas.microsoft.com/office/drawing/2014/main" id="{6D5CC160-167D-A612-3838-E16B6E03AD66}"/>
              </a:ext>
            </a:extLst>
          </p:cNvPr>
          <p:cNvSpPr txBox="1"/>
          <p:nvPr/>
        </p:nvSpPr>
        <p:spPr>
          <a:xfrm>
            <a:off x="773723" y="2184857"/>
            <a:ext cx="10058400" cy="954107"/>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To </a:t>
            </a:r>
            <a:r>
              <a:rPr lang="en-US" sz="2800" b="1" dirty="0">
                <a:solidFill>
                  <a:srgbClr val="FF0000"/>
                </a:solidFill>
                <a:latin typeface="Times New Roman" panose="02020603050405020304" pitchFamily="18" charset="0"/>
                <a:cs typeface="Times New Roman" panose="02020603050405020304" pitchFamily="18" charset="0"/>
              </a:rPr>
              <a:t>Develop Youth</a:t>
            </a:r>
            <a:r>
              <a:rPr lang="en-US" sz="2800" dirty="0">
                <a:latin typeface="Times New Roman" panose="02020603050405020304" pitchFamily="18" charset="0"/>
                <a:cs typeface="Times New Roman" panose="02020603050405020304" pitchFamily="18" charset="0"/>
              </a:rPr>
              <a:t>, we mentor students in community service and provide opportunities for personal growth</a:t>
            </a:r>
            <a:r>
              <a:rPr lang="en-US" sz="9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21010363"/>
      </p:ext>
    </p:extLst>
  </p:cSld>
  <p:clrMapOvr>
    <a:masterClrMapping/>
  </p:clrMapOvr>
  <p:transition spd="med" advTm="5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15</a:t>
            </a:fld>
            <a:endParaRPr lang="en-US" dirty="0"/>
          </a:p>
        </p:txBody>
      </p:sp>
      <p:pic>
        <p:nvPicPr>
          <p:cNvPr id="4" name="Picture 3">
            <a:extLst>
              <a:ext uri="{FF2B5EF4-FFF2-40B4-BE49-F238E27FC236}">
                <a16:creationId xmlns:a16="http://schemas.microsoft.com/office/drawing/2014/main" id="{5AF5DC34-ED5E-517D-3795-189C273781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5008" y="2497015"/>
            <a:ext cx="6408615" cy="3604846"/>
          </a:xfrm>
          <a:prstGeom prst="rect">
            <a:avLst/>
          </a:prstGeom>
        </p:spPr>
      </p:pic>
      <p:pic>
        <p:nvPicPr>
          <p:cNvPr id="7" name="Picture 6">
            <a:extLst>
              <a:ext uri="{FF2B5EF4-FFF2-40B4-BE49-F238E27FC236}">
                <a16:creationId xmlns:a16="http://schemas.microsoft.com/office/drawing/2014/main" id="{B6E29D4B-5C84-1125-5F52-945564527D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9373" y="1624012"/>
            <a:ext cx="2764631" cy="4914900"/>
          </a:xfrm>
          <a:prstGeom prst="rect">
            <a:avLst/>
          </a:prstGeom>
        </p:spPr>
      </p:pic>
      <p:sp>
        <p:nvSpPr>
          <p:cNvPr id="8" name="TextBox 7">
            <a:extLst>
              <a:ext uri="{FF2B5EF4-FFF2-40B4-BE49-F238E27FC236}">
                <a16:creationId xmlns:a16="http://schemas.microsoft.com/office/drawing/2014/main" id="{92B6DB59-4F46-8A34-CE31-DAB8A68EC8C4}"/>
              </a:ext>
            </a:extLst>
          </p:cNvPr>
          <p:cNvSpPr txBox="1"/>
          <p:nvPr/>
        </p:nvSpPr>
        <p:spPr>
          <a:xfrm>
            <a:off x="1185008" y="1546168"/>
            <a:ext cx="6165361"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Interact students making Spring/Easter baskets for Family Promise - 2022</a:t>
            </a:r>
          </a:p>
        </p:txBody>
      </p:sp>
    </p:spTree>
    <p:extLst>
      <p:ext uri="{BB962C8B-B14F-4D97-AF65-F5344CB8AC3E}">
        <p14:creationId xmlns:p14="http://schemas.microsoft.com/office/powerpoint/2010/main" val="1280129377"/>
      </p:ext>
    </p:extLst>
  </p:cSld>
  <p:clrMapOvr>
    <a:masterClrMapping/>
  </p:clrMapOvr>
  <p:transition spd="med" advClick="0" advTm="5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16</a:t>
            </a:fld>
            <a:endParaRPr lang="en-US" dirty="0"/>
          </a:p>
        </p:txBody>
      </p:sp>
      <p:pic>
        <p:nvPicPr>
          <p:cNvPr id="4" name="Picture 3">
            <a:extLst>
              <a:ext uri="{FF2B5EF4-FFF2-40B4-BE49-F238E27FC236}">
                <a16:creationId xmlns:a16="http://schemas.microsoft.com/office/drawing/2014/main" id="{B66528F7-C1CE-DF1E-8D36-8A5139026D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2338" y="2110154"/>
            <a:ext cx="7987323" cy="4492869"/>
          </a:xfrm>
          <a:prstGeom prst="rect">
            <a:avLst/>
          </a:prstGeom>
        </p:spPr>
      </p:pic>
    </p:spTree>
    <p:extLst>
      <p:ext uri="{BB962C8B-B14F-4D97-AF65-F5344CB8AC3E}">
        <p14:creationId xmlns:p14="http://schemas.microsoft.com/office/powerpoint/2010/main" val="3438567335"/>
      </p:ext>
    </p:extLst>
  </p:cSld>
  <p:clrMapOvr>
    <a:masterClrMapping/>
  </p:clrMapOvr>
  <p:transition spd="med" advClick="0" advTm="5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17</a:t>
            </a:fld>
            <a:endParaRPr lang="en-US" dirty="0"/>
          </a:p>
        </p:txBody>
      </p:sp>
      <p:pic>
        <p:nvPicPr>
          <p:cNvPr id="4" name="Picture 3">
            <a:extLst>
              <a:ext uri="{FF2B5EF4-FFF2-40B4-BE49-F238E27FC236}">
                <a16:creationId xmlns:a16="http://schemas.microsoft.com/office/drawing/2014/main" id="{73BFA5F5-735C-F95A-6545-E0D346BC6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8973" y="1965894"/>
            <a:ext cx="6309384" cy="4485136"/>
          </a:xfrm>
          <a:prstGeom prst="rect">
            <a:avLst/>
          </a:prstGeom>
        </p:spPr>
      </p:pic>
      <p:sp>
        <p:nvSpPr>
          <p:cNvPr id="5" name="TextBox 4">
            <a:extLst>
              <a:ext uri="{FF2B5EF4-FFF2-40B4-BE49-F238E27FC236}">
                <a16:creationId xmlns:a16="http://schemas.microsoft.com/office/drawing/2014/main" id="{EA574E21-BB63-A49E-8192-0F522A6D4F85}"/>
              </a:ext>
            </a:extLst>
          </p:cNvPr>
          <p:cNvSpPr txBox="1"/>
          <p:nvPr/>
        </p:nvSpPr>
        <p:spPr>
          <a:xfrm>
            <a:off x="782515" y="2269470"/>
            <a:ext cx="2954216"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 2023, Interact members worked with seniors at Sunrise to make baskets for children</a:t>
            </a:r>
          </a:p>
        </p:txBody>
      </p:sp>
    </p:spTree>
    <p:extLst>
      <p:ext uri="{BB962C8B-B14F-4D97-AF65-F5344CB8AC3E}">
        <p14:creationId xmlns:p14="http://schemas.microsoft.com/office/powerpoint/2010/main" val="2449833537"/>
      </p:ext>
    </p:extLst>
  </p:cSld>
  <p:clrMapOvr>
    <a:masterClrMapping/>
  </p:clrMapOvr>
  <p:transition spd="med" advClick="0" advTm="5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B12DD-2DA0-28D8-4F8A-54DBACE889F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76ED15-4286-E8A8-EA00-9814C34D980E}"/>
              </a:ext>
            </a:extLst>
          </p:cNvPr>
          <p:cNvSpPr>
            <a:spLocks noGrp="1"/>
          </p:cNvSpPr>
          <p:nvPr>
            <p:ph type="sldNum" sz="quarter" idx="12"/>
          </p:nvPr>
        </p:nvSpPr>
        <p:spPr/>
        <p:txBody>
          <a:bodyPr/>
          <a:lstStyle/>
          <a:p>
            <a:fld id="{77AFBC49-6C7E-453B-84EE-2325D058DA51}" type="slidenum">
              <a:rPr lang="en-US" smtClean="0"/>
              <a:t>18</a:t>
            </a:fld>
            <a:endParaRPr lang="en-US" dirty="0"/>
          </a:p>
        </p:txBody>
      </p:sp>
      <p:sp>
        <p:nvSpPr>
          <p:cNvPr id="5" name="TextBox 4">
            <a:extLst>
              <a:ext uri="{FF2B5EF4-FFF2-40B4-BE49-F238E27FC236}">
                <a16:creationId xmlns:a16="http://schemas.microsoft.com/office/drawing/2014/main" id="{56CB5C50-1DDE-553B-7494-7D1C421BB02B}"/>
              </a:ext>
            </a:extLst>
          </p:cNvPr>
          <p:cNvSpPr txBox="1"/>
          <p:nvPr/>
        </p:nvSpPr>
        <p:spPr>
          <a:xfrm>
            <a:off x="782515" y="2269470"/>
            <a:ext cx="2954216"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For the 2023 holidays, Interact members and seniors at Sunrise decorated Christmas cookies together</a:t>
            </a:r>
          </a:p>
        </p:txBody>
      </p:sp>
      <p:pic>
        <p:nvPicPr>
          <p:cNvPr id="7" name="Picture 6">
            <a:extLst>
              <a:ext uri="{FF2B5EF4-FFF2-40B4-BE49-F238E27FC236}">
                <a16:creationId xmlns:a16="http://schemas.microsoft.com/office/drawing/2014/main" id="{FCF8CE08-D6B1-4DD6-16CA-894F2A444D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6769" y="1720705"/>
            <a:ext cx="5928345" cy="4446259"/>
          </a:xfrm>
          <a:prstGeom prst="rect">
            <a:avLst/>
          </a:prstGeom>
        </p:spPr>
      </p:pic>
    </p:spTree>
    <p:extLst>
      <p:ext uri="{BB962C8B-B14F-4D97-AF65-F5344CB8AC3E}">
        <p14:creationId xmlns:p14="http://schemas.microsoft.com/office/powerpoint/2010/main" val="966851230"/>
      </p:ext>
    </p:extLst>
  </p:cSld>
  <p:clrMapOvr>
    <a:masterClrMapping/>
  </p:clrMapOvr>
  <p:transition spd="med" advClick="0" advTm="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AFE8A-1AAC-FB03-AFAA-B0FCE51BCBA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E1934A-8DEF-786E-A51D-22AEF1ADA006}"/>
              </a:ext>
            </a:extLst>
          </p:cNvPr>
          <p:cNvSpPr>
            <a:spLocks noGrp="1"/>
          </p:cNvSpPr>
          <p:nvPr>
            <p:ph type="sldNum" sz="quarter" idx="12"/>
          </p:nvPr>
        </p:nvSpPr>
        <p:spPr/>
        <p:txBody>
          <a:bodyPr/>
          <a:lstStyle/>
          <a:p>
            <a:fld id="{77AFBC49-6C7E-453B-84EE-2325D058DA51}" type="slidenum">
              <a:rPr lang="en-US" smtClean="0"/>
              <a:t>19</a:t>
            </a:fld>
            <a:endParaRPr lang="en-US" dirty="0"/>
          </a:p>
        </p:txBody>
      </p:sp>
      <p:sp>
        <p:nvSpPr>
          <p:cNvPr id="5" name="TextBox 4">
            <a:extLst>
              <a:ext uri="{FF2B5EF4-FFF2-40B4-BE49-F238E27FC236}">
                <a16:creationId xmlns:a16="http://schemas.microsoft.com/office/drawing/2014/main" id="{AC59588C-F742-43EC-945A-7677E76CE8B5}"/>
              </a:ext>
            </a:extLst>
          </p:cNvPr>
          <p:cNvSpPr txBox="1"/>
          <p:nvPr/>
        </p:nvSpPr>
        <p:spPr>
          <a:xfrm>
            <a:off x="4147152" y="1732874"/>
            <a:ext cx="2954216"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For Valentine’s Day the Interact Club visited seniors with fun and activities </a:t>
            </a:r>
          </a:p>
        </p:txBody>
      </p:sp>
      <p:pic>
        <p:nvPicPr>
          <p:cNvPr id="4" name="Picture 3">
            <a:extLst>
              <a:ext uri="{FF2B5EF4-FFF2-40B4-BE49-F238E27FC236}">
                <a16:creationId xmlns:a16="http://schemas.microsoft.com/office/drawing/2014/main" id="{34882C59-4154-9589-449D-FF43B1B875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451" y="1546168"/>
            <a:ext cx="2693258" cy="3138256"/>
          </a:xfrm>
          <a:prstGeom prst="rect">
            <a:avLst/>
          </a:prstGeom>
        </p:spPr>
      </p:pic>
      <p:pic>
        <p:nvPicPr>
          <p:cNvPr id="9" name="Picture 8">
            <a:extLst>
              <a:ext uri="{FF2B5EF4-FFF2-40B4-BE49-F238E27FC236}">
                <a16:creationId xmlns:a16="http://schemas.microsoft.com/office/drawing/2014/main" id="{297E1590-F4FB-C2DA-D689-C708DDD2D1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0810" y="3429000"/>
            <a:ext cx="4019710" cy="2934069"/>
          </a:xfrm>
          <a:prstGeom prst="rect">
            <a:avLst/>
          </a:prstGeom>
        </p:spPr>
      </p:pic>
      <p:pic>
        <p:nvPicPr>
          <p:cNvPr id="11" name="Picture 10">
            <a:extLst>
              <a:ext uri="{FF2B5EF4-FFF2-40B4-BE49-F238E27FC236}">
                <a16:creationId xmlns:a16="http://schemas.microsoft.com/office/drawing/2014/main" id="{0753E220-505B-65E9-B4F6-706A078308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5241" y="1547621"/>
            <a:ext cx="2954216" cy="3187936"/>
          </a:xfrm>
          <a:prstGeom prst="rect">
            <a:avLst/>
          </a:prstGeom>
        </p:spPr>
      </p:pic>
    </p:spTree>
    <p:extLst>
      <p:ext uri="{BB962C8B-B14F-4D97-AF65-F5344CB8AC3E}">
        <p14:creationId xmlns:p14="http://schemas.microsoft.com/office/powerpoint/2010/main" val="3985071355"/>
      </p:ext>
    </p:extLst>
  </p:cSld>
  <p:clrMapOvr>
    <a:masterClrMapping/>
  </p:clrMapOvr>
  <p:transition spd="med" advClick="0"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597876" y="5827222"/>
            <a:ext cx="10755923"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 group of Rotarians maintain a plot in Madison’s Community Garden to exercise their green thumbs and provide food for those in need</a:t>
            </a:r>
          </a:p>
        </p:txBody>
      </p:sp>
      <p:sp>
        <p:nvSpPr>
          <p:cNvPr id="3" name="Slide Number Placeholder 2">
            <a:extLst>
              <a:ext uri="{FF2B5EF4-FFF2-40B4-BE49-F238E27FC236}">
                <a16:creationId xmlns:a16="http://schemas.microsoft.com/office/drawing/2014/main" id="{CD6D0DDB-BEC8-F36F-A7D2-C3A29A39487A}"/>
              </a:ext>
            </a:extLst>
          </p:cNvPr>
          <p:cNvSpPr>
            <a:spLocks noGrp="1"/>
          </p:cNvSpPr>
          <p:nvPr>
            <p:ph type="sldNum" sz="quarter" idx="12"/>
          </p:nvPr>
        </p:nvSpPr>
        <p:spPr/>
        <p:txBody>
          <a:bodyPr/>
          <a:lstStyle/>
          <a:p>
            <a:fld id="{77AFBC49-6C7E-453B-84EE-2325D058DA51}" type="slidenum">
              <a:rPr lang="en-US" smtClean="0"/>
              <a:t>2</a:t>
            </a:fld>
            <a:endParaRPr lang="en-US" dirty="0"/>
          </a:p>
        </p:txBody>
      </p:sp>
      <p:sp>
        <p:nvSpPr>
          <p:cNvPr id="4" name="TextBox 3">
            <a:extLst>
              <a:ext uri="{FF2B5EF4-FFF2-40B4-BE49-F238E27FC236}">
                <a16:creationId xmlns:a16="http://schemas.microsoft.com/office/drawing/2014/main" id="{B8EC1696-2154-13EC-C482-6CA33274A8B0}"/>
              </a:ext>
            </a:extLst>
          </p:cNvPr>
          <p:cNvSpPr txBox="1"/>
          <p:nvPr/>
        </p:nvSpPr>
        <p:spPr>
          <a:xfrm>
            <a:off x="597877" y="1546168"/>
            <a:ext cx="9741877"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To Fight Food Insecurity, we: </a:t>
            </a:r>
          </a:p>
          <a:p>
            <a:pPr marL="571500" indent="-5715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Grow produce in the Community Garden to donate to local food banks</a:t>
            </a:r>
            <a:r>
              <a:rPr lang="en-US" sz="3600" dirty="0">
                <a:latin typeface="Times New Roman" panose="02020603050405020304" pitchFamily="18" charset="0"/>
                <a:cs typeface="Times New Roman" panose="02020603050405020304" pitchFamily="18" charset="0"/>
              </a:rPr>
              <a:t>:</a:t>
            </a:r>
          </a:p>
        </p:txBody>
      </p:sp>
      <p:pic>
        <p:nvPicPr>
          <p:cNvPr id="22" name="Picture 21">
            <a:extLst>
              <a:ext uri="{FF2B5EF4-FFF2-40B4-BE49-F238E27FC236}">
                <a16:creationId xmlns:a16="http://schemas.microsoft.com/office/drawing/2014/main" id="{B21D2A85-8EB1-E190-852D-1025B929B1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454" y="3015764"/>
            <a:ext cx="3572773" cy="2679580"/>
          </a:xfrm>
          <a:prstGeom prst="rect">
            <a:avLst/>
          </a:prstGeom>
        </p:spPr>
      </p:pic>
      <p:pic>
        <p:nvPicPr>
          <p:cNvPr id="24" name="Picture 23">
            <a:extLst>
              <a:ext uri="{FF2B5EF4-FFF2-40B4-BE49-F238E27FC236}">
                <a16:creationId xmlns:a16="http://schemas.microsoft.com/office/drawing/2014/main" id="{5E220134-66CD-BBBA-A1C2-BE9DBF75BE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0156" y="2962237"/>
            <a:ext cx="3659678" cy="2744759"/>
          </a:xfrm>
          <a:prstGeom prst="rect">
            <a:avLst/>
          </a:prstGeom>
        </p:spPr>
      </p:pic>
      <p:pic>
        <p:nvPicPr>
          <p:cNvPr id="25" name="Picture 24">
            <a:extLst>
              <a:ext uri="{FF2B5EF4-FFF2-40B4-BE49-F238E27FC236}">
                <a16:creationId xmlns:a16="http://schemas.microsoft.com/office/drawing/2014/main" id="{A19E07E9-EB97-7054-7209-06B6CB3BB2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3171" y="2976510"/>
            <a:ext cx="2058452" cy="2744602"/>
          </a:xfrm>
          <a:prstGeom prst="rect">
            <a:avLst/>
          </a:prstGeom>
        </p:spPr>
      </p:pic>
    </p:spTree>
    <p:extLst>
      <p:ext uri="{BB962C8B-B14F-4D97-AF65-F5344CB8AC3E}">
        <p14:creationId xmlns:p14="http://schemas.microsoft.com/office/powerpoint/2010/main" val="3557608866"/>
      </p:ext>
    </p:extLst>
  </p:cSld>
  <p:clrMapOvr>
    <a:masterClrMapping/>
  </p:clrMapOvr>
  <p:transition spd="med" advTm="5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20</a:t>
            </a:fld>
            <a:endParaRPr lang="en-US" dirty="0"/>
          </a:p>
        </p:txBody>
      </p:sp>
      <p:pic>
        <p:nvPicPr>
          <p:cNvPr id="4" name="Picture 3">
            <a:extLst>
              <a:ext uri="{FF2B5EF4-FFF2-40B4-BE49-F238E27FC236}">
                <a16:creationId xmlns:a16="http://schemas.microsoft.com/office/drawing/2014/main" id="{9E5170DA-CF20-B45A-3FF1-76DC37F220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50461" y="1697792"/>
            <a:ext cx="3490253" cy="4506933"/>
          </a:xfrm>
          <a:prstGeom prst="rect">
            <a:avLst/>
          </a:prstGeom>
        </p:spPr>
      </p:pic>
      <p:sp>
        <p:nvSpPr>
          <p:cNvPr id="5" name="TextBox 4">
            <a:extLst>
              <a:ext uri="{FF2B5EF4-FFF2-40B4-BE49-F238E27FC236}">
                <a16:creationId xmlns:a16="http://schemas.microsoft.com/office/drawing/2014/main" id="{629854FA-5A91-0FC2-00F4-E574B870AFBB}"/>
              </a:ext>
            </a:extLst>
          </p:cNvPr>
          <p:cNvSpPr txBox="1"/>
          <p:nvPr/>
        </p:nvSpPr>
        <p:spPr>
          <a:xfrm>
            <a:off x="905608" y="2039815"/>
            <a:ext cx="4246684"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Interact Club has raised money to provide Maasai girls in Kenya with High School education – Leah Malano was the first! </a:t>
            </a:r>
          </a:p>
        </p:txBody>
      </p:sp>
    </p:spTree>
    <p:extLst>
      <p:ext uri="{BB962C8B-B14F-4D97-AF65-F5344CB8AC3E}">
        <p14:creationId xmlns:p14="http://schemas.microsoft.com/office/powerpoint/2010/main" val="702691576"/>
      </p:ext>
    </p:extLst>
  </p:cSld>
  <p:clrMapOvr>
    <a:masterClrMapping/>
  </p:clrMapOvr>
  <p:transition spd="med" advClick="0" advTm="5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21</a:t>
            </a:fld>
            <a:endParaRPr lang="en-US" dirty="0"/>
          </a:p>
        </p:txBody>
      </p:sp>
      <p:pic>
        <p:nvPicPr>
          <p:cNvPr id="4" name="Picture 3">
            <a:extLst>
              <a:ext uri="{FF2B5EF4-FFF2-40B4-BE49-F238E27FC236}">
                <a16:creationId xmlns:a16="http://schemas.microsoft.com/office/drawing/2014/main" id="{D514A8FB-2F7A-2726-10E2-4B21F2F5C3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9155" y="2423449"/>
            <a:ext cx="4158326" cy="3118745"/>
          </a:xfrm>
          <a:prstGeom prst="rect">
            <a:avLst/>
          </a:prstGeom>
        </p:spPr>
      </p:pic>
      <p:pic>
        <p:nvPicPr>
          <p:cNvPr id="9" name="Picture 8">
            <a:extLst>
              <a:ext uri="{FF2B5EF4-FFF2-40B4-BE49-F238E27FC236}">
                <a16:creationId xmlns:a16="http://schemas.microsoft.com/office/drawing/2014/main" id="{D6FF42A0-8F43-48FE-5451-5173E277CD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0385" y="2423449"/>
            <a:ext cx="4442460" cy="3055620"/>
          </a:xfrm>
          <a:prstGeom prst="rect">
            <a:avLst/>
          </a:prstGeom>
        </p:spPr>
      </p:pic>
      <p:sp>
        <p:nvSpPr>
          <p:cNvPr id="10" name="TextBox 9">
            <a:extLst>
              <a:ext uri="{FF2B5EF4-FFF2-40B4-BE49-F238E27FC236}">
                <a16:creationId xmlns:a16="http://schemas.microsoft.com/office/drawing/2014/main" id="{F64F68DE-FED7-7DC6-66D8-7C9445007079}"/>
              </a:ext>
            </a:extLst>
          </p:cNvPr>
          <p:cNvSpPr txBox="1"/>
          <p:nvPr/>
        </p:nvSpPr>
        <p:spPr>
          <a:xfrm>
            <a:off x="1149156" y="1569310"/>
            <a:ext cx="444246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Celebrating and thanking donors to our bi-weekly food drive</a:t>
            </a:r>
          </a:p>
        </p:txBody>
      </p:sp>
      <p:sp>
        <p:nvSpPr>
          <p:cNvPr id="11" name="TextBox 10">
            <a:extLst>
              <a:ext uri="{FF2B5EF4-FFF2-40B4-BE49-F238E27FC236}">
                <a16:creationId xmlns:a16="http://schemas.microsoft.com/office/drawing/2014/main" id="{A9DDF9CB-BB10-384F-D356-AABEDAE9BB79}"/>
              </a:ext>
            </a:extLst>
          </p:cNvPr>
          <p:cNvSpPr txBox="1"/>
          <p:nvPr/>
        </p:nvSpPr>
        <p:spPr>
          <a:xfrm>
            <a:off x="6673362" y="1569310"/>
            <a:ext cx="444246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Collecting as an adjunct to one  of our Rotary events</a:t>
            </a:r>
          </a:p>
        </p:txBody>
      </p:sp>
    </p:spTree>
    <p:extLst>
      <p:ext uri="{BB962C8B-B14F-4D97-AF65-F5344CB8AC3E}">
        <p14:creationId xmlns:p14="http://schemas.microsoft.com/office/powerpoint/2010/main" val="1141899963"/>
      </p:ext>
    </p:extLst>
  </p:cSld>
  <p:clrMapOvr>
    <a:masterClrMapping/>
  </p:clrMapOvr>
  <p:transition spd="med" advClick="0" advTm="5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993687" y="5053317"/>
            <a:ext cx="274304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Madison Green &amp; Clean</a:t>
            </a:r>
          </a:p>
        </p:txBody>
      </p:sp>
      <p:sp>
        <p:nvSpPr>
          <p:cNvPr id="3" name="Slide Number Placeholder 2">
            <a:extLst>
              <a:ext uri="{FF2B5EF4-FFF2-40B4-BE49-F238E27FC236}">
                <a16:creationId xmlns:a16="http://schemas.microsoft.com/office/drawing/2014/main" id="{4866349D-C62D-D898-D0CD-B650D92DBC14}"/>
              </a:ext>
            </a:extLst>
          </p:cNvPr>
          <p:cNvSpPr>
            <a:spLocks noGrp="1"/>
          </p:cNvSpPr>
          <p:nvPr>
            <p:ph type="sldNum" sz="quarter" idx="12"/>
          </p:nvPr>
        </p:nvSpPr>
        <p:spPr/>
        <p:txBody>
          <a:bodyPr/>
          <a:lstStyle/>
          <a:p>
            <a:fld id="{77AFBC49-6C7E-453B-84EE-2325D058DA51}" type="slidenum">
              <a:rPr lang="en-US" smtClean="0"/>
              <a:t>22</a:t>
            </a:fld>
            <a:endParaRPr lang="en-US" dirty="0"/>
          </a:p>
        </p:txBody>
      </p:sp>
      <p:pic>
        <p:nvPicPr>
          <p:cNvPr id="4" name="Picture 3">
            <a:extLst>
              <a:ext uri="{FF2B5EF4-FFF2-40B4-BE49-F238E27FC236}">
                <a16:creationId xmlns:a16="http://schemas.microsoft.com/office/drawing/2014/main" id="{AB6C9AE4-75B3-322D-55B0-6DB055E28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292" y="2309511"/>
            <a:ext cx="4192403" cy="2579012"/>
          </a:xfrm>
          <a:prstGeom prst="rect">
            <a:avLst/>
          </a:prstGeom>
        </p:spPr>
      </p:pic>
      <p:pic>
        <p:nvPicPr>
          <p:cNvPr id="5" name="Picture 4">
            <a:extLst>
              <a:ext uri="{FF2B5EF4-FFF2-40B4-BE49-F238E27FC236}">
                <a16:creationId xmlns:a16="http://schemas.microsoft.com/office/drawing/2014/main" id="{C3023B02-8022-69CD-1A15-A62DAE0CAB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9528" y="2247962"/>
            <a:ext cx="2994959" cy="3172558"/>
          </a:xfrm>
          <a:prstGeom prst="rect">
            <a:avLst/>
          </a:prstGeom>
        </p:spPr>
      </p:pic>
      <p:pic>
        <p:nvPicPr>
          <p:cNvPr id="9" name="Picture 8">
            <a:extLst>
              <a:ext uri="{FF2B5EF4-FFF2-40B4-BE49-F238E27FC236}">
                <a16:creationId xmlns:a16="http://schemas.microsoft.com/office/drawing/2014/main" id="{2FB51D23-CD0D-5E7C-CF0B-6FF233DC00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1680" y="2247962"/>
            <a:ext cx="3629346" cy="2722010"/>
          </a:xfrm>
          <a:prstGeom prst="rect">
            <a:avLst/>
          </a:prstGeom>
        </p:spPr>
      </p:pic>
      <p:sp>
        <p:nvSpPr>
          <p:cNvPr id="8" name="TextBox 7">
            <a:extLst>
              <a:ext uri="{FF2B5EF4-FFF2-40B4-BE49-F238E27FC236}">
                <a16:creationId xmlns:a16="http://schemas.microsoft.com/office/drawing/2014/main" id="{750EE5F7-50FE-0CE4-2ADC-61F3E8AB4E53}"/>
              </a:ext>
            </a:extLst>
          </p:cNvPr>
          <p:cNvSpPr txBox="1"/>
          <p:nvPr/>
        </p:nvSpPr>
        <p:spPr>
          <a:xfrm>
            <a:off x="536331" y="1502208"/>
            <a:ext cx="1142120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Our Interact club joins Rotary at many of our service events:</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4F6423D-780F-3396-0102-12EFC9B9F36C}"/>
              </a:ext>
            </a:extLst>
          </p:cNvPr>
          <p:cNvSpPr txBox="1"/>
          <p:nvPr/>
        </p:nvSpPr>
        <p:spPr>
          <a:xfrm>
            <a:off x="5235846" y="5519943"/>
            <a:ext cx="238849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Xmas Tree Sales</a:t>
            </a:r>
          </a:p>
        </p:txBody>
      </p:sp>
      <p:sp>
        <p:nvSpPr>
          <p:cNvPr id="11" name="TextBox 10">
            <a:extLst>
              <a:ext uri="{FF2B5EF4-FFF2-40B4-BE49-F238E27FC236}">
                <a16:creationId xmlns:a16="http://schemas.microsoft.com/office/drawing/2014/main" id="{0B4A9AB5-54ED-83F8-0EED-394240AD14AB}"/>
              </a:ext>
            </a:extLst>
          </p:cNvPr>
          <p:cNvSpPr txBox="1"/>
          <p:nvPr/>
        </p:nvSpPr>
        <p:spPr>
          <a:xfrm>
            <a:off x="8631113" y="5069395"/>
            <a:ext cx="274304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Interact at End Hunger </a:t>
            </a:r>
          </a:p>
        </p:txBody>
      </p:sp>
    </p:spTree>
    <p:extLst>
      <p:ext uri="{BB962C8B-B14F-4D97-AF65-F5344CB8AC3E}">
        <p14:creationId xmlns:p14="http://schemas.microsoft.com/office/powerpoint/2010/main" val="2925824071"/>
      </p:ext>
    </p:extLst>
  </p:cSld>
  <p:clrMapOvr>
    <a:masterClrMapping/>
  </p:clrMapOvr>
  <p:transition spd="med" advTm="5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23</a:t>
            </a:fld>
            <a:endParaRPr lang="en-US" dirty="0"/>
          </a:p>
        </p:txBody>
      </p:sp>
      <p:sp>
        <p:nvSpPr>
          <p:cNvPr id="5" name="TextBox 4">
            <a:extLst>
              <a:ext uri="{FF2B5EF4-FFF2-40B4-BE49-F238E27FC236}">
                <a16:creationId xmlns:a16="http://schemas.microsoft.com/office/drawing/2014/main" id="{629854FA-5A91-0FC2-00F4-E574B870AFBB}"/>
              </a:ext>
            </a:extLst>
          </p:cNvPr>
          <p:cNvSpPr txBox="1"/>
          <p:nvPr/>
        </p:nvSpPr>
        <p:spPr>
          <a:xfrm>
            <a:off x="4378570" y="1925515"/>
            <a:ext cx="2769577" cy="378565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Interact Club participating in A Night in the Cold to raise awareness and money to fight homelessness, and holding a cash wash to raise money for disaster relief in Turkey and Syria </a:t>
            </a:r>
          </a:p>
        </p:txBody>
      </p:sp>
      <p:pic>
        <p:nvPicPr>
          <p:cNvPr id="7" name="Picture 6">
            <a:extLst>
              <a:ext uri="{FF2B5EF4-FFF2-40B4-BE49-F238E27FC236}">
                <a16:creationId xmlns:a16="http://schemas.microsoft.com/office/drawing/2014/main" id="{E5B1F9D2-5770-0835-BDE2-63E9D12A1D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547" y="1536098"/>
            <a:ext cx="3857023" cy="4690802"/>
          </a:xfrm>
          <a:prstGeom prst="rect">
            <a:avLst/>
          </a:prstGeom>
        </p:spPr>
      </p:pic>
      <p:pic>
        <p:nvPicPr>
          <p:cNvPr id="9" name="Picture 8">
            <a:extLst>
              <a:ext uri="{FF2B5EF4-FFF2-40B4-BE49-F238E27FC236}">
                <a16:creationId xmlns:a16="http://schemas.microsoft.com/office/drawing/2014/main" id="{2CF19957-624D-64D5-6F08-F795E871C2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1648" y="1536098"/>
            <a:ext cx="3970272" cy="4586572"/>
          </a:xfrm>
          <a:prstGeom prst="rect">
            <a:avLst/>
          </a:prstGeom>
        </p:spPr>
      </p:pic>
    </p:spTree>
    <p:extLst>
      <p:ext uri="{BB962C8B-B14F-4D97-AF65-F5344CB8AC3E}">
        <p14:creationId xmlns:p14="http://schemas.microsoft.com/office/powerpoint/2010/main" val="64712576"/>
      </p:ext>
    </p:extLst>
  </p:cSld>
  <p:clrMapOvr>
    <a:masterClrMapping/>
  </p:clrMapOvr>
  <p:transition spd="med" advClick="0" advTm="5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24</a:t>
            </a:fld>
            <a:endParaRPr lang="en-US" dirty="0"/>
          </a:p>
        </p:txBody>
      </p:sp>
      <p:pic>
        <p:nvPicPr>
          <p:cNvPr id="4" name="Picture 3">
            <a:extLst>
              <a:ext uri="{FF2B5EF4-FFF2-40B4-BE49-F238E27FC236}">
                <a16:creationId xmlns:a16="http://schemas.microsoft.com/office/drawing/2014/main" id="{2ACA8473-007D-5DAF-DD9E-A71446EA15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3345" y="1600202"/>
            <a:ext cx="3877408" cy="5169877"/>
          </a:xfrm>
          <a:prstGeom prst="rect">
            <a:avLst/>
          </a:prstGeom>
        </p:spPr>
      </p:pic>
      <p:sp>
        <p:nvSpPr>
          <p:cNvPr id="2" name="TextBox 1">
            <a:extLst>
              <a:ext uri="{FF2B5EF4-FFF2-40B4-BE49-F238E27FC236}">
                <a16:creationId xmlns:a16="http://schemas.microsoft.com/office/drawing/2014/main" id="{C23038AC-8995-FC6F-4C3F-CA863CA94A3C}"/>
              </a:ext>
            </a:extLst>
          </p:cNvPr>
          <p:cNvSpPr txBox="1"/>
          <p:nvPr/>
        </p:nvSpPr>
        <p:spPr>
          <a:xfrm>
            <a:off x="1134208" y="2189285"/>
            <a:ext cx="3877408"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 supported the return of Rotary’s Short-Term Youth Exchange with Japan after a pandemic hiatus; Madison students spend three weeks in Japan, then host Japanese students in return.</a:t>
            </a:r>
          </a:p>
        </p:txBody>
      </p:sp>
    </p:spTree>
    <p:extLst>
      <p:ext uri="{BB962C8B-B14F-4D97-AF65-F5344CB8AC3E}">
        <p14:creationId xmlns:p14="http://schemas.microsoft.com/office/powerpoint/2010/main" val="1544436863"/>
      </p:ext>
    </p:extLst>
  </p:cSld>
  <p:clrMapOvr>
    <a:masterClrMapping/>
  </p:clrMapOvr>
  <p:transition spd="med" advClick="0" advTm="5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25</a:t>
            </a:fld>
            <a:endParaRPr lang="en-US"/>
          </a:p>
        </p:txBody>
      </p:sp>
      <p:pic>
        <p:nvPicPr>
          <p:cNvPr id="4" name="Picture 3">
            <a:extLst>
              <a:ext uri="{FF2B5EF4-FFF2-40B4-BE49-F238E27FC236}">
                <a16:creationId xmlns:a16="http://schemas.microsoft.com/office/drawing/2014/main" id="{1FEFAD04-2592-F4DB-D8BC-933DD23214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5523" y="1792352"/>
            <a:ext cx="7002833" cy="4483203"/>
          </a:xfrm>
          <a:prstGeom prst="rect">
            <a:avLst/>
          </a:prstGeom>
        </p:spPr>
      </p:pic>
      <p:sp>
        <p:nvSpPr>
          <p:cNvPr id="5" name="TextBox 4">
            <a:extLst>
              <a:ext uri="{FF2B5EF4-FFF2-40B4-BE49-F238E27FC236}">
                <a16:creationId xmlns:a16="http://schemas.microsoft.com/office/drawing/2014/main" id="{1D6B7C53-B4DC-6642-C7C0-EA7E0E9BC581}"/>
              </a:ext>
            </a:extLst>
          </p:cNvPr>
          <p:cNvSpPr txBox="1"/>
          <p:nvPr/>
        </p:nvSpPr>
        <p:spPr>
          <a:xfrm>
            <a:off x="633046" y="2074985"/>
            <a:ext cx="2831123"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Our welcome for the Japanese students and chaperones</a:t>
            </a:r>
          </a:p>
        </p:txBody>
      </p:sp>
    </p:spTree>
    <p:extLst>
      <p:ext uri="{BB962C8B-B14F-4D97-AF65-F5344CB8AC3E}">
        <p14:creationId xmlns:p14="http://schemas.microsoft.com/office/powerpoint/2010/main" val="1244298462"/>
      </p:ext>
    </p:extLst>
  </p:cSld>
  <p:clrMapOvr>
    <a:masterClrMapping/>
  </p:clrMapOvr>
  <p:transition spd="med" advClick="0" advTm="5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26</a:t>
            </a:fld>
            <a:endParaRPr lang="en-US"/>
          </a:p>
        </p:txBody>
      </p:sp>
      <p:pic>
        <p:nvPicPr>
          <p:cNvPr id="4" name="Picture 3">
            <a:extLst>
              <a:ext uri="{FF2B5EF4-FFF2-40B4-BE49-F238E27FC236}">
                <a16:creationId xmlns:a16="http://schemas.microsoft.com/office/drawing/2014/main" id="{0862432D-42D0-A006-056C-36A9D4FCA0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6723" y="2645994"/>
            <a:ext cx="4683369" cy="3512527"/>
          </a:xfrm>
          <a:prstGeom prst="rect">
            <a:avLst/>
          </a:prstGeom>
        </p:spPr>
      </p:pic>
      <p:pic>
        <p:nvPicPr>
          <p:cNvPr id="7" name="Picture 6">
            <a:extLst>
              <a:ext uri="{FF2B5EF4-FFF2-40B4-BE49-F238E27FC236}">
                <a16:creationId xmlns:a16="http://schemas.microsoft.com/office/drawing/2014/main" id="{BCC28C5E-6FA8-EB5D-4A34-CF0570817B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146" y="2645995"/>
            <a:ext cx="4683369" cy="3512527"/>
          </a:xfrm>
          <a:prstGeom prst="rect">
            <a:avLst/>
          </a:prstGeom>
        </p:spPr>
      </p:pic>
      <p:sp>
        <p:nvSpPr>
          <p:cNvPr id="8" name="TextBox 7">
            <a:extLst>
              <a:ext uri="{FF2B5EF4-FFF2-40B4-BE49-F238E27FC236}">
                <a16:creationId xmlns:a16="http://schemas.microsoft.com/office/drawing/2014/main" id="{30DEE9E8-8883-EE7D-BEFD-3D2BCFEA43E2}"/>
              </a:ext>
            </a:extLst>
          </p:cNvPr>
          <p:cNvSpPr txBox="1"/>
          <p:nvPr/>
        </p:nvSpPr>
        <p:spPr>
          <a:xfrm>
            <a:off x="2760785" y="1854582"/>
            <a:ext cx="64183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Making introductions, and renewing friendships</a:t>
            </a:r>
          </a:p>
        </p:txBody>
      </p:sp>
    </p:spTree>
    <p:extLst>
      <p:ext uri="{BB962C8B-B14F-4D97-AF65-F5344CB8AC3E}">
        <p14:creationId xmlns:p14="http://schemas.microsoft.com/office/powerpoint/2010/main" val="2379436217"/>
      </p:ext>
    </p:extLst>
  </p:cSld>
  <p:clrMapOvr>
    <a:masterClrMapping/>
  </p:clrMapOvr>
  <p:transition spd="med" advClick="0" advTm="5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27</a:t>
            </a:fld>
            <a:endParaRPr lang="en-US"/>
          </a:p>
        </p:txBody>
      </p:sp>
      <p:pic>
        <p:nvPicPr>
          <p:cNvPr id="7" name="Picture 6">
            <a:extLst>
              <a:ext uri="{FF2B5EF4-FFF2-40B4-BE49-F238E27FC236}">
                <a16:creationId xmlns:a16="http://schemas.microsoft.com/office/drawing/2014/main" id="{347B08B1-D5F0-5F0B-C8D9-CBF2BC8198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8240" y="2067658"/>
            <a:ext cx="9875520" cy="4533900"/>
          </a:xfrm>
          <a:prstGeom prst="rect">
            <a:avLst/>
          </a:prstGeom>
        </p:spPr>
      </p:pic>
      <p:sp>
        <p:nvSpPr>
          <p:cNvPr id="8" name="TextBox 7">
            <a:extLst>
              <a:ext uri="{FF2B5EF4-FFF2-40B4-BE49-F238E27FC236}">
                <a16:creationId xmlns:a16="http://schemas.microsoft.com/office/drawing/2014/main" id="{42D38F30-FFFA-7B1C-AC99-E382E621FD65}"/>
              </a:ext>
            </a:extLst>
          </p:cNvPr>
          <p:cNvSpPr txBox="1"/>
          <p:nvPr/>
        </p:nvSpPr>
        <p:spPr>
          <a:xfrm>
            <a:off x="3578469" y="1546168"/>
            <a:ext cx="539847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Celebrating the circle of friendship</a:t>
            </a:r>
          </a:p>
        </p:txBody>
      </p:sp>
    </p:spTree>
    <p:extLst>
      <p:ext uri="{BB962C8B-B14F-4D97-AF65-F5344CB8AC3E}">
        <p14:creationId xmlns:p14="http://schemas.microsoft.com/office/powerpoint/2010/main" val="3149228310"/>
      </p:ext>
    </p:extLst>
  </p:cSld>
  <p:clrMapOvr>
    <a:masterClrMapping/>
  </p:clrMapOvr>
  <p:transition spd="med" advClick="0" advTm="5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1398127" y="1690367"/>
            <a:ext cx="957626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encourage and recognize leadership among our students</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26D5F8A-D999-7284-B4F1-D8B009685808}"/>
              </a:ext>
            </a:extLst>
          </p:cNvPr>
          <p:cNvSpPr>
            <a:spLocks noGrp="1"/>
          </p:cNvSpPr>
          <p:nvPr>
            <p:ph type="sldNum" sz="quarter" idx="12"/>
          </p:nvPr>
        </p:nvSpPr>
        <p:spPr/>
        <p:txBody>
          <a:bodyPr/>
          <a:lstStyle/>
          <a:p>
            <a:fld id="{77AFBC49-6C7E-453B-84EE-2325D058DA51}" type="slidenum">
              <a:rPr lang="en-US" smtClean="0"/>
              <a:t>28</a:t>
            </a:fld>
            <a:endParaRPr lang="en-US"/>
          </a:p>
        </p:txBody>
      </p:sp>
      <p:pic>
        <p:nvPicPr>
          <p:cNvPr id="13" name="Picture 12">
            <a:extLst>
              <a:ext uri="{FF2B5EF4-FFF2-40B4-BE49-F238E27FC236}">
                <a16:creationId xmlns:a16="http://schemas.microsoft.com/office/drawing/2014/main" id="{75A757E1-40E3-9DFA-6D8C-1878CDF74B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1906" y="2693908"/>
            <a:ext cx="4883256" cy="3662442"/>
          </a:xfrm>
          <a:prstGeom prst="rect">
            <a:avLst/>
          </a:prstGeom>
        </p:spPr>
      </p:pic>
      <p:sp>
        <p:nvSpPr>
          <p:cNvPr id="4" name="TextBox 3">
            <a:extLst>
              <a:ext uri="{FF2B5EF4-FFF2-40B4-BE49-F238E27FC236}">
                <a16:creationId xmlns:a16="http://schemas.microsoft.com/office/drawing/2014/main" id="{4566EEE6-42E5-50BF-20BC-036B4558A9FA}"/>
              </a:ext>
            </a:extLst>
          </p:cNvPr>
          <p:cNvSpPr txBox="1"/>
          <p:nvPr/>
        </p:nvSpPr>
        <p:spPr>
          <a:xfrm>
            <a:off x="726237" y="2921168"/>
            <a:ext cx="3151163"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Winners of our senior scholarships and “Laws of Life” essay contest</a:t>
            </a:r>
          </a:p>
        </p:txBody>
      </p:sp>
    </p:spTree>
    <p:extLst>
      <p:ext uri="{BB962C8B-B14F-4D97-AF65-F5344CB8AC3E}">
        <p14:creationId xmlns:p14="http://schemas.microsoft.com/office/powerpoint/2010/main" val="3580489732"/>
      </p:ext>
    </p:extLst>
  </p:cSld>
  <p:clrMapOvr>
    <a:masterClrMapping/>
  </p:clrMapOvr>
  <p:transition spd="med" advTm="5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1081614" y="5715254"/>
            <a:ext cx="3930002"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Our “Reading Days” for second graders are fun and introduce Rotary concepts of sharing and fairness</a:t>
            </a:r>
          </a:p>
        </p:txBody>
      </p:sp>
      <p:sp>
        <p:nvSpPr>
          <p:cNvPr id="3" name="Slide Number Placeholder 2">
            <a:extLst>
              <a:ext uri="{FF2B5EF4-FFF2-40B4-BE49-F238E27FC236}">
                <a16:creationId xmlns:a16="http://schemas.microsoft.com/office/drawing/2014/main" id="{F1361BBD-BD4E-44B0-C140-E672582242E2}"/>
              </a:ext>
            </a:extLst>
          </p:cNvPr>
          <p:cNvSpPr>
            <a:spLocks noGrp="1"/>
          </p:cNvSpPr>
          <p:nvPr>
            <p:ph type="sldNum" sz="quarter" idx="12"/>
          </p:nvPr>
        </p:nvSpPr>
        <p:spPr/>
        <p:txBody>
          <a:bodyPr/>
          <a:lstStyle/>
          <a:p>
            <a:fld id="{77AFBC49-6C7E-453B-84EE-2325D058DA51}" type="slidenum">
              <a:rPr lang="en-US" smtClean="0"/>
              <a:t>29</a:t>
            </a:fld>
            <a:endParaRPr lang="en-US"/>
          </a:p>
        </p:txBody>
      </p:sp>
      <p:pic>
        <p:nvPicPr>
          <p:cNvPr id="9" name="Picture 8">
            <a:extLst>
              <a:ext uri="{FF2B5EF4-FFF2-40B4-BE49-F238E27FC236}">
                <a16:creationId xmlns:a16="http://schemas.microsoft.com/office/drawing/2014/main" id="{C685CFCA-67D2-44C0-6E86-1F8BBEDC73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7532" y="2206870"/>
            <a:ext cx="3985844" cy="2989383"/>
          </a:xfrm>
          <a:prstGeom prst="rect">
            <a:avLst/>
          </a:prstGeom>
        </p:spPr>
      </p:pic>
      <p:sp>
        <p:nvSpPr>
          <p:cNvPr id="5" name="TextBox 4">
            <a:extLst>
              <a:ext uri="{FF2B5EF4-FFF2-40B4-BE49-F238E27FC236}">
                <a16:creationId xmlns:a16="http://schemas.microsoft.com/office/drawing/2014/main" id="{E4A1254D-9EFD-948C-675D-E54F94879776}"/>
              </a:ext>
            </a:extLst>
          </p:cNvPr>
          <p:cNvSpPr txBox="1"/>
          <p:nvPr/>
        </p:nvSpPr>
        <p:spPr>
          <a:xfrm>
            <a:off x="993686" y="1593655"/>
            <a:ext cx="957626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To Develop Youth, we start at the elementary school level:</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26F6471-F59F-0818-EAB3-C69EE4310548}"/>
              </a:ext>
            </a:extLst>
          </p:cNvPr>
          <p:cNvSpPr txBox="1"/>
          <p:nvPr/>
        </p:nvSpPr>
        <p:spPr>
          <a:xfrm>
            <a:off x="6523036" y="5398478"/>
            <a:ext cx="4152416" cy="1015663"/>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At “Dictionary Days” for third graders, each student is given a personalized dictionary  </a:t>
            </a:r>
          </a:p>
        </p:txBody>
      </p:sp>
      <p:pic>
        <p:nvPicPr>
          <p:cNvPr id="12" name="Picture 11">
            <a:extLst>
              <a:ext uri="{FF2B5EF4-FFF2-40B4-BE49-F238E27FC236}">
                <a16:creationId xmlns:a16="http://schemas.microsoft.com/office/drawing/2014/main" id="{320CA3D6-719F-9DE1-C9CF-F6A7B144C4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966" y="2148836"/>
            <a:ext cx="3085460" cy="3604846"/>
          </a:xfrm>
          <a:prstGeom prst="rect">
            <a:avLst/>
          </a:prstGeom>
        </p:spPr>
      </p:pic>
    </p:spTree>
    <p:extLst>
      <p:ext uri="{BB962C8B-B14F-4D97-AF65-F5344CB8AC3E}">
        <p14:creationId xmlns:p14="http://schemas.microsoft.com/office/powerpoint/2010/main" val="4151143759"/>
      </p:ext>
    </p:extLst>
  </p:cSld>
  <p:clrMapOvr>
    <a:masterClrMapping/>
  </p:clrMapOvr>
  <p:transition spd="med"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570448" y="5704132"/>
            <a:ext cx="10527043"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Collectively we grow and donate many hundreds of pounds of healthy vegetables to food banks in Madison and the Morris area</a:t>
            </a:r>
          </a:p>
        </p:txBody>
      </p:sp>
      <p:sp>
        <p:nvSpPr>
          <p:cNvPr id="3" name="Slide Number Placeholder 2">
            <a:extLst>
              <a:ext uri="{FF2B5EF4-FFF2-40B4-BE49-F238E27FC236}">
                <a16:creationId xmlns:a16="http://schemas.microsoft.com/office/drawing/2014/main" id="{AC5FBF24-6B18-178D-6498-854C3D62FD54}"/>
              </a:ext>
            </a:extLst>
          </p:cNvPr>
          <p:cNvSpPr>
            <a:spLocks noGrp="1"/>
          </p:cNvSpPr>
          <p:nvPr>
            <p:ph type="sldNum" sz="quarter" idx="12"/>
          </p:nvPr>
        </p:nvSpPr>
        <p:spPr/>
        <p:txBody>
          <a:bodyPr/>
          <a:lstStyle/>
          <a:p>
            <a:fld id="{77AFBC49-6C7E-453B-84EE-2325D058DA51}" type="slidenum">
              <a:rPr lang="en-US" smtClean="0"/>
              <a:t>3</a:t>
            </a:fld>
            <a:endParaRPr lang="en-US" dirty="0"/>
          </a:p>
        </p:txBody>
      </p:sp>
      <p:pic>
        <p:nvPicPr>
          <p:cNvPr id="9" name="Picture 8">
            <a:extLst>
              <a:ext uri="{FF2B5EF4-FFF2-40B4-BE49-F238E27FC236}">
                <a16:creationId xmlns:a16="http://schemas.microsoft.com/office/drawing/2014/main" id="{4FC42888-BC41-7C24-694D-34F2DFAA23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23467" y="1544920"/>
            <a:ext cx="2687948" cy="3583930"/>
          </a:xfrm>
          <a:prstGeom prst="rect">
            <a:avLst/>
          </a:prstGeom>
        </p:spPr>
      </p:pic>
      <p:pic>
        <p:nvPicPr>
          <p:cNvPr id="11" name="Picture 10">
            <a:extLst>
              <a:ext uri="{FF2B5EF4-FFF2-40B4-BE49-F238E27FC236}">
                <a16:creationId xmlns:a16="http://schemas.microsoft.com/office/drawing/2014/main" id="{EDA61A98-1378-A2D0-6188-56C6AF73C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0600" y="1533192"/>
            <a:ext cx="2687949" cy="3583931"/>
          </a:xfrm>
          <a:prstGeom prst="rect">
            <a:avLst/>
          </a:prstGeom>
        </p:spPr>
      </p:pic>
      <p:pic>
        <p:nvPicPr>
          <p:cNvPr id="13" name="Picture 12">
            <a:extLst>
              <a:ext uri="{FF2B5EF4-FFF2-40B4-BE49-F238E27FC236}">
                <a16:creationId xmlns:a16="http://schemas.microsoft.com/office/drawing/2014/main" id="{20564591-B1EF-BE5E-43BF-F7BFB84CC8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2943" y="1547444"/>
            <a:ext cx="4525111" cy="3569679"/>
          </a:xfrm>
          <a:prstGeom prst="rect">
            <a:avLst/>
          </a:prstGeom>
        </p:spPr>
      </p:pic>
    </p:spTree>
    <p:extLst>
      <p:ext uri="{BB962C8B-B14F-4D97-AF65-F5344CB8AC3E}">
        <p14:creationId xmlns:p14="http://schemas.microsoft.com/office/powerpoint/2010/main" val="3733727202"/>
      </p:ext>
    </p:extLst>
  </p:cSld>
  <p:clrMapOvr>
    <a:masterClrMapping/>
  </p:clrMapOvr>
  <p:transition spd="med" advTm="5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30</a:t>
            </a:fld>
            <a:endParaRPr lang="en-US"/>
          </a:p>
        </p:txBody>
      </p:sp>
      <p:pic>
        <p:nvPicPr>
          <p:cNvPr id="4" name="Picture 3">
            <a:extLst>
              <a:ext uri="{FF2B5EF4-FFF2-40B4-BE49-F238E27FC236}">
                <a16:creationId xmlns:a16="http://schemas.microsoft.com/office/drawing/2014/main" id="{42B8A4EB-2ED6-863E-BE55-FEB86E9D96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02966" y="2828924"/>
            <a:ext cx="3851031" cy="2888273"/>
          </a:xfrm>
          <a:prstGeom prst="rect">
            <a:avLst/>
          </a:prstGeom>
        </p:spPr>
      </p:pic>
      <p:pic>
        <p:nvPicPr>
          <p:cNvPr id="7" name="Picture 6">
            <a:extLst>
              <a:ext uri="{FF2B5EF4-FFF2-40B4-BE49-F238E27FC236}">
                <a16:creationId xmlns:a16="http://schemas.microsoft.com/office/drawing/2014/main" id="{EB21F771-3C96-ED54-2AC3-8AC289A5B8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339609" y="2828924"/>
            <a:ext cx="3851033" cy="2888275"/>
          </a:xfrm>
          <a:prstGeom prst="rect">
            <a:avLst/>
          </a:prstGeom>
        </p:spPr>
      </p:pic>
      <p:pic>
        <p:nvPicPr>
          <p:cNvPr id="9" name="Picture 8">
            <a:extLst>
              <a:ext uri="{FF2B5EF4-FFF2-40B4-BE49-F238E27FC236}">
                <a16:creationId xmlns:a16="http://schemas.microsoft.com/office/drawing/2014/main" id="{99D90B54-E8A2-EFF5-7D8D-F86A6DA4DC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6849203" y="2347543"/>
            <a:ext cx="5134710" cy="3851033"/>
          </a:xfrm>
          <a:prstGeom prst="rect">
            <a:avLst/>
          </a:prstGeom>
        </p:spPr>
      </p:pic>
      <p:sp>
        <p:nvSpPr>
          <p:cNvPr id="10" name="TextBox 9">
            <a:extLst>
              <a:ext uri="{FF2B5EF4-FFF2-40B4-BE49-F238E27FC236}">
                <a16:creationId xmlns:a16="http://schemas.microsoft.com/office/drawing/2014/main" id="{1E9D497C-D582-E18D-A4A6-EDC1907C4858}"/>
              </a:ext>
            </a:extLst>
          </p:cNvPr>
          <p:cNvSpPr txBox="1"/>
          <p:nvPr/>
        </p:nvSpPr>
        <p:spPr>
          <a:xfrm>
            <a:off x="2353332" y="1576159"/>
            <a:ext cx="803617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Second graders had fun and learned about Rotary Values</a:t>
            </a:r>
          </a:p>
        </p:txBody>
      </p:sp>
    </p:spTree>
    <p:extLst>
      <p:ext uri="{BB962C8B-B14F-4D97-AF65-F5344CB8AC3E}">
        <p14:creationId xmlns:p14="http://schemas.microsoft.com/office/powerpoint/2010/main" val="3700634468"/>
      </p:ext>
    </p:extLst>
  </p:cSld>
  <p:clrMapOvr>
    <a:masterClrMapping/>
  </p:clrMapOvr>
  <p:transition spd="med" advClick="0" advTm="5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31</a:t>
            </a:fld>
            <a:endParaRPr lang="en-US"/>
          </a:p>
        </p:txBody>
      </p:sp>
      <p:pic>
        <p:nvPicPr>
          <p:cNvPr id="4" name="Picture 3">
            <a:extLst>
              <a:ext uri="{FF2B5EF4-FFF2-40B4-BE49-F238E27FC236}">
                <a16:creationId xmlns:a16="http://schemas.microsoft.com/office/drawing/2014/main" id="{7D4D34D8-505C-4B37-A56C-A01A59D43A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456802" y="2852791"/>
            <a:ext cx="4112274" cy="3084206"/>
          </a:xfrm>
          <a:prstGeom prst="rect">
            <a:avLst/>
          </a:prstGeom>
        </p:spPr>
      </p:pic>
      <p:pic>
        <p:nvPicPr>
          <p:cNvPr id="7" name="Picture 6">
            <a:extLst>
              <a:ext uri="{FF2B5EF4-FFF2-40B4-BE49-F238E27FC236}">
                <a16:creationId xmlns:a16="http://schemas.microsoft.com/office/drawing/2014/main" id="{11A11257-BC82-51B2-6665-B9E89470EF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747345" y="2363172"/>
            <a:ext cx="5450477" cy="4087858"/>
          </a:xfrm>
          <a:prstGeom prst="rect">
            <a:avLst/>
          </a:prstGeom>
        </p:spPr>
      </p:pic>
      <p:sp>
        <p:nvSpPr>
          <p:cNvPr id="8" name="TextBox 7">
            <a:extLst>
              <a:ext uri="{FF2B5EF4-FFF2-40B4-BE49-F238E27FC236}">
                <a16:creationId xmlns:a16="http://schemas.microsoft.com/office/drawing/2014/main" id="{EE999325-E1B2-D6B8-672F-BA6382819A32}"/>
              </a:ext>
            </a:extLst>
          </p:cNvPr>
          <p:cNvSpPr txBox="1"/>
          <p:nvPr/>
        </p:nvSpPr>
        <p:spPr>
          <a:xfrm>
            <a:off x="2052020" y="1606648"/>
            <a:ext cx="779049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Third graders: Dictionaries, Happy faces, Engaged minds!</a:t>
            </a:r>
          </a:p>
        </p:txBody>
      </p:sp>
    </p:spTree>
    <p:extLst>
      <p:ext uri="{BB962C8B-B14F-4D97-AF65-F5344CB8AC3E}">
        <p14:creationId xmlns:p14="http://schemas.microsoft.com/office/powerpoint/2010/main" val="4158962128"/>
      </p:ext>
    </p:extLst>
  </p:cSld>
  <p:clrMapOvr>
    <a:masterClrMapping/>
  </p:clrMapOvr>
  <p:transition spd="med" advClick="0" advTm="5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32</a:t>
            </a:fld>
            <a:endParaRPr lang="en-US"/>
          </a:p>
        </p:txBody>
      </p:sp>
      <p:sp>
        <p:nvSpPr>
          <p:cNvPr id="2" name="TextBox 1">
            <a:extLst>
              <a:ext uri="{FF2B5EF4-FFF2-40B4-BE49-F238E27FC236}">
                <a16:creationId xmlns:a16="http://schemas.microsoft.com/office/drawing/2014/main" id="{E7ACFDB7-A08A-763A-506B-E196799A7A37}"/>
              </a:ext>
            </a:extLst>
          </p:cNvPr>
          <p:cNvSpPr txBox="1"/>
          <p:nvPr/>
        </p:nvSpPr>
        <p:spPr>
          <a:xfrm>
            <a:off x="1541782" y="2237463"/>
            <a:ext cx="8771595"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To </a:t>
            </a:r>
            <a:r>
              <a:rPr lang="en-US" sz="2400" b="1" dirty="0">
                <a:solidFill>
                  <a:srgbClr val="FF0000"/>
                </a:solidFill>
                <a:latin typeface="Times New Roman" panose="02020603050405020304" pitchFamily="18" charset="0"/>
                <a:cs typeface="Times New Roman" panose="02020603050405020304" pitchFamily="18" charset="0"/>
              </a:rPr>
              <a:t>Partner in the Community</a:t>
            </a:r>
            <a:r>
              <a:rPr lang="en-US" sz="2400" dirty="0">
                <a:latin typeface="Times New Roman" panose="02020603050405020304" pitchFamily="18" charset="0"/>
                <a:cs typeface="Times New Roman" panose="02020603050405020304" pitchFamily="18" charset="0"/>
              </a:rPr>
              <a:t>, we directly support many local service groups, and take part in many activities that help keep Madison a great place to live and work: </a:t>
            </a:r>
          </a:p>
        </p:txBody>
      </p:sp>
    </p:spTree>
    <p:extLst>
      <p:ext uri="{BB962C8B-B14F-4D97-AF65-F5344CB8AC3E}">
        <p14:creationId xmlns:p14="http://schemas.microsoft.com/office/powerpoint/2010/main" val="2199241513"/>
      </p:ext>
    </p:extLst>
  </p:cSld>
  <p:clrMapOvr>
    <a:masterClrMapping/>
  </p:clrMapOvr>
  <p:transition spd="med" advClick="0" advTm="50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B84055-6224-2CEB-8BB0-D4D26881AFB3}"/>
              </a:ext>
            </a:extLst>
          </p:cNvPr>
          <p:cNvSpPr>
            <a:spLocks noGrp="1"/>
          </p:cNvSpPr>
          <p:nvPr>
            <p:ph type="sldNum" sz="quarter" idx="12"/>
          </p:nvPr>
        </p:nvSpPr>
        <p:spPr/>
        <p:txBody>
          <a:bodyPr/>
          <a:lstStyle/>
          <a:p>
            <a:fld id="{77AFBC49-6C7E-453B-84EE-2325D058DA51}" type="slidenum">
              <a:rPr lang="en-US" smtClean="0"/>
              <a:t>33</a:t>
            </a:fld>
            <a:endParaRPr lang="en-US"/>
          </a:p>
        </p:txBody>
      </p:sp>
      <p:sp>
        <p:nvSpPr>
          <p:cNvPr id="4" name="TextBox 3">
            <a:extLst>
              <a:ext uri="{FF2B5EF4-FFF2-40B4-BE49-F238E27FC236}">
                <a16:creationId xmlns:a16="http://schemas.microsoft.com/office/drawing/2014/main" id="{405D23FA-B682-705C-65CB-EA2408E7EA35}"/>
              </a:ext>
            </a:extLst>
          </p:cNvPr>
          <p:cNvSpPr txBox="1"/>
          <p:nvPr/>
        </p:nvSpPr>
        <p:spPr>
          <a:xfrm>
            <a:off x="1070775" y="1546168"/>
            <a:ext cx="10082026"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To Partner in the Community, we make direct contributions to compatible organizations, including:</a:t>
            </a:r>
            <a:endParaRPr lang="en-US" sz="3600" dirty="0"/>
          </a:p>
        </p:txBody>
      </p:sp>
      <p:pic>
        <p:nvPicPr>
          <p:cNvPr id="14" name="Picture 13">
            <a:extLst>
              <a:ext uri="{FF2B5EF4-FFF2-40B4-BE49-F238E27FC236}">
                <a16:creationId xmlns:a16="http://schemas.microsoft.com/office/drawing/2014/main" id="{1CB8576F-500E-8427-0A7D-473786DA78EC}"/>
              </a:ext>
            </a:extLst>
          </p:cNvPr>
          <p:cNvPicPr>
            <a:picLocks noChangeAspect="1"/>
          </p:cNvPicPr>
          <p:nvPr/>
        </p:nvPicPr>
        <p:blipFill>
          <a:blip r:embed="rId2"/>
          <a:stretch>
            <a:fillRect/>
          </a:stretch>
        </p:blipFill>
        <p:spPr>
          <a:xfrm>
            <a:off x="1081454" y="2781664"/>
            <a:ext cx="9972362" cy="3625390"/>
          </a:xfrm>
          <a:prstGeom prst="rect">
            <a:avLst/>
          </a:prstGeom>
        </p:spPr>
      </p:pic>
    </p:spTree>
    <p:extLst>
      <p:ext uri="{BB962C8B-B14F-4D97-AF65-F5344CB8AC3E}">
        <p14:creationId xmlns:p14="http://schemas.microsoft.com/office/powerpoint/2010/main" val="3277427746"/>
      </p:ext>
    </p:extLst>
  </p:cSld>
  <p:clrMapOvr>
    <a:masterClrMapping/>
  </p:clrMapOvr>
  <p:transition spd="med" advTm="5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34</a:t>
            </a:fld>
            <a:endParaRPr lang="en-US"/>
          </a:p>
        </p:txBody>
      </p:sp>
      <p:pic>
        <p:nvPicPr>
          <p:cNvPr id="4" name="Picture 3">
            <a:extLst>
              <a:ext uri="{FF2B5EF4-FFF2-40B4-BE49-F238E27FC236}">
                <a16:creationId xmlns:a16="http://schemas.microsoft.com/office/drawing/2014/main" id="{FCABA570-2F4A-7B22-F5B2-F41FEA3A01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8233" y="1603713"/>
            <a:ext cx="6260123" cy="4695092"/>
          </a:xfrm>
          <a:prstGeom prst="rect">
            <a:avLst/>
          </a:prstGeom>
        </p:spPr>
      </p:pic>
      <p:sp>
        <p:nvSpPr>
          <p:cNvPr id="2" name="TextBox 1">
            <a:extLst>
              <a:ext uri="{FF2B5EF4-FFF2-40B4-BE49-F238E27FC236}">
                <a16:creationId xmlns:a16="http://schemas.microsoft.com/office/drawing/2014/main" id="{7B2C7C93-4137-991A-4C1E-85B24F001A01}"/>
              </a:ext>
            </a:extLst>
          </p:cNvPr>
          <p:cNvSpPr txBox="1"/>
          <p:nvPr/>
        </p:nvSpPr>
        <p:spPr>
          <a:xfrm>
            <a:off x="888023" y="1740877"/>
            <a:ext cx="2954215"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We are regulars at Bottle Hill Day, Madison’s downtown fall festival</a:t>
            </a:r>
          </a:p>
        </p:txBody>
      </p:sp>
    </p:spTree>
    <p:extLst>
      <p:ext uri="{BB962C8B-B14F-4D97-AF65-F5344CB8AC3E}">
        <p14:creationId xmlns:p14="http://schemas.microsoft.com/office/powerpoint/2010/main" val="1748916717"/>
      </p:ext>
    </p:extLst>
  </p:cSld>
  <p:clrMapOvr>
    <a:masterClrMapping/>
  </p:clrMapOvr>
  <p:transition spd="med" advClick="0" advTm="5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35</a:t>
            </a:fld>
            <a:endParaRPr lang="en-US"/>
          </a:p>
        </p:txBody>
      </p:sp>
      <p:pic>
        <p:nvPicPr>
          <p:cNvPr id="4" name="Picture 3">
            <a:extLst>
              <a:ext uri="{FF2B5EF4-FFF2-40B4-BE49-F238E27FC236}">
                <a16:creationId xmlns:a16="http://schemas.microsoft.com/office/drawing/2014/main" id="{160CE02E-E603-6B20-580D-BA88EE2D96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238506" y="2231048"/>
            <a:ext cx="4714631" cy="3535973"/>
          </a:xfrm>
          <a:prstGeom prst="rect">
            <a:avLst/>
          </a:prstGeom>
        </p:spPr>
      </p:pic>
      <p:sp>
        <p:nvSpPr>
          <p:cNvPr id="2" name="TextBox 1">
            <a:extLst>
              <a:ext uri="{FF2B5EF4-FFF2-40B4-BE49-F238E27FC236}">
                <a16:creationId xmlns:a16="http://schemas.microsoft.com/office/drawing/2014/main" id="{9FE5B70A-64EE-481A-DB8B-3E1370AECC93}"/>
              </a:ext>
            </a:extLst>
          </p:cNvPr>
          <p:cNvSpPr txBox="1"/>
          <p:nvPr/>
        </p:nvSpPr>
        <p:spPr>
          <a:xfrm>
            <a:off x="1204546" y="1960685"/>
            <a:ext cx="4026877" cy="230832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“Grab a bite and give back” – all of our proceeds support our charitable work in the community, so when folks buy a burger, they help us “give back” to those in need</a:t>
            </a:r>
          </a:p>
        </p:txBody>
      </p:sp>
    </p:spTree>
    <p:extLst>
      <p:ext uri="{BB962C8B-B14F-4D97-AF65-F5344CB8AC3E}">
        <p14:creationId xmlns:p14="http://schemas.microsoft.com/office/powerpoint/2010/main" val="2843002234"/>
      </p:ext>
    </p:extLst>
  </p:cSld>
  <p:clrMapOvr>
    <a:masterClrMapping/>
  </p:clrMapOvr>
  <p:transition spd="med" advClick="0" advTm="500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36</a:t>
            </a:fld>
            <a:endParaRPr lang="en-US"/>
          </a:p>
        </p:txBody>
      </p:sp>
      <p:pic>
        <p:nvPicPr>
          <p:cNvPr id="4" name="Picture 3">
            <a:extLst>
              <a:ext uri="{FF2B5EF4-FFF2-40B4-BE49-F238E27FC236}">
                <a16:creationId xmlns:a16="http://schemas.microsoft.com/office/drawing/2014/main" id="{D2B71F3C-407A-6859-201E-4ED4C70688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7539" y="1808528"/>
            <a:ext cx="6063762" cy="4547822"/>
          </a:xfrm>
          <a:prstGeom prst="rect">
            <a:avLst/>
          </a:prstGeom>
        </p:spPr>
      </p:pic>
      <p:sp>
        <p:nvSpPr>
          <p:cNvPr id="2" name="TextBox 1">
            <a:extLst>
              <a:ext uri="{FF2B5EF4-FFF2-40B4-BE49-F238E27FC236}">
                <a16:creationId xmlns:a16="http://schemas.microsoft.com/office/drawing/2014/main" id="{0C673DB7-BEF6-D7B7-2BDC-E65ED98677EC}"/>
              </a:ext>
            </a:extLst>
          </p:cNvPr>
          <p:cNvSpPr txBox="1"/>
          <p:nvPr/>
        </p:nvSpPr>
        <p:spPr>
          <a:xfrm>
            <a:off x="773723" y="2022231"/>
            <a:ext cx="3279531"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Our High School Interact members get in on the act and help out at our food stand</a:t>
            </a:r>
          </a:p>
        </p:txBody>
      </p:sp>
    </p:spTree>
    <p:extLst>
      <p:ext uri="{BB962C8B-B14F-4D97-AF65-F5344CB8AC3E}">
        <p14:creationId xmlns:p14="http://schemas.microsoft.com/office/powerpoint/2010/main" val="115024911"/>
      </p:ext>
    </p:extLst>
  </p:cSld>
  <p:clrMapOvr>
    <a:masterClrMapping/>
  </p:clrMapOvr>
  <p:transition spd="med" advClick="0" advTm="5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37</a:t>
            </a:fld>
            <a:endParaRPr lang="en-US"/>
          </a:p>
        </p:txBody>
      </p:sp>
      <p:pic>
        <p:nvPicPr>
          <p:cNvPr id="7" name="Picture 6">
            <a:extLst>
              <a:ext uri="{FF2B5EF4-FFF2-40B4-BE49-F238E27FC236}">
                <a16:creationId xmlns:a16="http://schemas.microsoft.com/office/drawing/2014/main" id="{713D79D7-B342-D378-B9FA-69CCCA9F38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6663" y="1546168"/>
            <a:ext cx="6740769" cy="5055577"/>
          </a:xfrm>
          <a:prstGeom prst="rect">
            <a:avLst/>
          </a:prstGeom>
        </p:spPr>
      </p:pic>
      <p:sp>
        <p:nvSpPr>
          <p:cNvPr id="2" name="TextBox 1">
            <a:extLst>
              <a:ext uri="{FF2B5EF4-FFF2-40B4-BE49-F238E27FC236}">
                <a16:creationId xmlns:a16="http://schemas.microsoft.com/office/drawing/2014/main" id="{F43DC48C-EADC-B6CF-6D5E-612B486D95E0}"/>
              </a:ext>
            </a:extLst>
          </p:cNvPr>
          <p:cNvSpPr txBox="1"/>
          <p:nvPr/>
        </p:nvSpPr>
        <p:spPr>
          <a:xfrm>
            <a:off x="659423" y="1793631"/>
            <a:ext cx="3288323"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 long day at the grill means happy customers but tired cooks!</a:t>
            </a:r>
          </a:p>
        </p:txBody>
      </p:sp>
    </p:spTree>
    <p:extLst>
      <p:ext uri="{BB962C8B-B14F-4D97-AF65-F5344CB8AC3E}">
        <p14:creationId xmlns:p14="http://schemas.microsoft.com/office/powerpoint/2010/main" val="1758532470"/>
      </p:ext>
    </p:extLst>
  </p:cSld>
  <p:clrMapOvr>
    <a:masterClrMapping/>
  </p:clrMapOvr>
  <p:transition spd="med" advClick="0" advTm="5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38</a:t>
            </a:fld>
            <a:endParaRPr lang="en-US"/>
          </a:p>
        </p:txBody>
      </p:sp>
      <p:pic>
        <p:nvPicPr>
          <p:cNvPr id="4" name="Picture 3">
            <a:extLst>
              <a:ext uri="{FF2B5EF4-FFF2-40B4-BE49-F238E27FC236}">
                <a16:creationId xmlns:a16="http://schemas.microsoft.com/office/drawing/2014/main" id="{A046B188-0D77-3870-B970-3EFB14F320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86095" y="1542806"/>
            <a:ext cx="3884002" cy="5178669"/>
          </a:xfrm>
          <a:prstGeom prst="rect">
            <a:avLst/>
          </a:prstGeom>
        </p:spPr>
      </p:pic>
      <p:sp>
        <p:nvSpPr>
          <p:cNvPr id="2" name="TextBox 1">
            <a:extLst>
              <a:ext uri="{FF2B5EF4-FFF2-40B4-BE49-F238E27FC236}">
                <a16:creationId xmlns:a16="http://schemas.microsoft.com/office/drawing/2014/main" id="{BB16B6FB-E17C-D71D-E597-1B137EE6120C}"/>
              </a:ext>
            </a:extLst>
          </p:cNvPr>
          <p:cNvSpPr txBox="1"/>
          <p:nvPr/>
        </p:nvSpPr>
        <p:spPr>
          <a:xfrm>
            <a:off x="1143000" y="1943100"/>
            <a:ext cx="396483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Fall 2023 saw us have fun despite the rain that made the day a bit soggy! </a:t>
            </a:r>
          </a:p>
        </p:txBody>
      </p:sp>
    </p:spTree>
    <p:extLst>
      <p:ext uri="{BB962C8B-B14F-4D97-AF65-F5344CB8AC3E}">
        <p14:creationId xmlns:p14="http://schemas.microsoft.com/office/powerpoint/2010/main" val="539468010"/>
      </p:ext>
    </p:extLst>
  </p:cSld>
  <p:clrMapOvr>
    <a:masterClrMapping/>
  </p:clrMapOvr>
  <p:transition spd="med" advClick="0" advTm="5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39</a:t>
            </a:fld>
            <a:endParaRPr lang="en-US"/>
          </a:p>
        </p:txBody>
      </p:sp>
      <p:pic>
        <p:nvPicPr>
          <p:cNvPr id="4" name="Picture 3">
            <a:extLst>
              <a:ext uri="{FF2B5EF4-FFF2-40B4-BE49-F238E27FC236}">
                <a16:creationId xmlns:a16="http://schemas.microsoft.com/office/drawing/2014/main" id="{A163ECC9-B340-799F-7D8A-17BFCBD4E6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667" y="1546168"/>
            <a:ext cx="3758711" cy="5011615"/>
          </a:xfrm>
          <a:prstGeom prst="rect">
            <a:avLst/>
          </a:prstGeom>
        </p:spPr>
      </p:pic>
      <p:pic>
        <p:nvPicPr>
          <p:cNvPr id="7" name="Picture 6">
            <a:extLst>
              <a:ext uri="{FF2B5EF4-FFF2-40B4-BE49-F238E27FC236}">
                <a16:creationId xmlns:a16="http://schemas.microsoft.com/office/drawing/2014/main" id="{3E64183E-BBEC-86B3-611C-8496DFAA9B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4556" y="1546168"/>
            <a:ext cx="3758712" cy="5011616"/>
          </a:xfrm>
          <a:prstGeom prst="rect">
            <a:avLst/>
          </a:prstGeom>
        </p:spPr>
      </p:pic>
      <p:sp>
        <p:nvSpPr>
          <p:cNvPr id="8" name="TextBox 7">
            <a:extLst>
              <a:ext uri="{FF2B5EF4-FFF2-40B4-BE49-F238E27FC236}">
                <a16:creationId xmlns:a16="http://schemas.microsoft.com/office/drawing/2014/main" id="{FC086E09-4A1E-ACEA-D10F-DCF14B61C1C3}"/>
              </a:ext>
            </a:extLst>
          </p:cNvPr>
          <p:cNvSpPr txBox="1"/>
          <p:nvPr/>
        </p:nvSpPr>
        <p:spPr>
          <a:xfrm>
            <a:off x="4501662" y="1608992"/>
            <a:ext cx="2822330" cy="2677656"/>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Twice a year we team up with Habitat for Humanity’s ReStore facility to help Madison “restore, reuse, and recycle”</a:t>
            </a:r>
          </a:p>
        </p:txBody>
      </p:sp>
    </p:spTree>
    <p:extLst>
      <p:ext uri="{BB962C8B-B14F-4D97-AF65-F5344CB8AC3E}">
        <p14:creationId xmlns:p14="http://schemas.microsoft.com/office/powerpoint/2010/main" val="2087668883"/>
      </p:ext>
    </p:extLst>
  </p:cSld>
  <p:clrMapOvr>
    <a:masterClrMapping/>
  </p:clrMapOvr>
  <p:transition spd="med" advClick="0"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a:t>
            </a:fld>
            <a:endParaRPr lang="en-US" dirty="0"/>
          </a:p>
        </p:txBody>
      </p:sp>
      <p:pic>
        <p:nvPicPr>
          <p:cNvPr id="4" name="Picture 3">
            <a:extLst>
              <a:ext uri="{FF2B5EF4-FFF2-40B4-BE49-F238E27FC236}">
                <a16:creationId xmlns:a16="http://schemas.microsoft.com/office/drawing/2014/main" id="{B2F2A219-82BD-7EFB-612C-B6887F23B4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3373" y="1735598"/>
            <a:ext cx="3000375" cy="4000500"/>
          </a:xfrm>
          <a:prstGeom prst="rect">
            <a:avLst/>
          </a:prstGeom>
        </p:spPr>
      </p:pic>
      <p:pic>
        <p:nvPicPr>
          <p:cNvPr id="7" name="Picture 6">
            <a:extLst>
              <a:ext uri="{FF2B5EF4-FFF2-40B4-BE49-F238E27FC236}">
                <a16:creationId xmlns:a16="http://schemas.microsoft.com/office/drawing/2014/main" id="{A226413F-3E6E-28B1-D593-DB93E21D5D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0805" y="1735597"/>
            <a:ext cx="3000375" cy="4000500"/>
          </a:xfrm>
          <a:prstGeom prst="rect">
            <a:avLst/>
          </a:prstGeom>
        </p:spPr>
      </p:pic>
      <p:sp>
        <p:nvSpPr>
          <p:cNvPr id="8" name="TextBox 7">
            <a:extLst>
              <a:ext uri="{FF2B5EF4-FFF2-40B4-BE49-F238E27FC236}">
                <a16:creationId xmlns:a16="http://schemas.microsoft.com/office/drawing/2014/main" id="{3D08C744-7108-2D60-47B2-88DCF12EA745}"/>
              </a:ext>
            </a:extLst>
          </p:cNvPr>
          <p:cNvSpPr txBox="1"/>
          <p:nvPr/>
        </p:nvSpPr>
        <p:spPr>
          <a:xfrm>
            <a:off x="5029200" y="1960685"/>
            <a:ext cx="2379054"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Some of the produce grown at the garden by our “green thumb” crew</a:t>
            </a:r>
          </a:p>
        </p:txBody>
      </p:sp>
    </p:spTree>
    <p:extLst>
      <p:ext uri="{BB962C8B-B14F-4D97-AF65-F5344CB8AC3E}">
        <p14:creationId xmlns:p14="http://schemas.microsoft.com/office/powerpoint/2010/main" val="4215934580"/>
      </p:ext>
    </p:extLst>
  </p:cSld>
  <p:clrMapOvr>
    <a:masterClrMapping/>
  </p:clrMapOvr>
  <p:transition spd="med" advClick="0" advTm="50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40</a:t>
            </a:fld>
            <a:endParaRPr lang="en-US"/>
          </a:p>
        </p:txBody>
      </p:sp>
      <p:pic>
        <p:nvPicPr>
          <p:cNvPr id="7" name="Picture 6">
            <a:extLst>
              <a:ext uri="{FF2B5EF4-FFF2-40B4-BE49-F238E27FC236}">
                <a16:creationId xmlns:a16="http://schemas.microsoft.com/office/drawing/2014/main" id="{F30AF9FD-FD91-4433-9922-FDC1EB7788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5464" y="1843861"/>
            <a:ext cx="6142892" cy="4607169"/>
          </a:xfrm>
          <a:prstGeom prst="rect">
            <a:avLst/>
          </a:prstGeom>
        </p:spPr>
      </p:pic>
      <p:sp>
        <p:nvSpPr>
          <p:cNvPr id="2" name="TextBox 1">
            <a:extLst>
              <a:ext uri="{FF2B5EF4-FFF2-40B4-BE49-F238E27FC236}">
                <a16:creationId xmlns:a16="http://schemas.microsoft.com/office/drawing/2014/main" id="{8AC1BD05-84F0-233A-5EB8-E0BF6BB33D57}"/>
              </a:ext>
            </a:extLst>
          </p:cNvPr>
          <p:cNvSpPr txBox="1"/>
          <p:nvPr/>
        </p:nvSpPr>
        <p:spPr>
          <a:xfrm>
            <a:off x="782515" y="1960685"/>
            <a:ext cx="3112477" cy="230832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ReStore accepts used household goods that can be resold, with the proceeds supporting Habitat’s housing mission</a:t>
            </a:r>
          </a:p>
        </p:txBody>
      </p:sp>
    </p:spTree>
    <p:extLst>
      <p:ext uri="{BB962C8B-B14F-4D97-AF65-F5344CB8AC3E}">
        <p14:creationId xmlns:p14="http://schemas.microsoft.com/office/powerpoint/2010/main" val="431715795"/>
      </p:ext>
    </p:extLst>
  </p:cSld>
  <p:clrMapOvr>
    <a:masterClrMapping/>
  </p:clrMapOvr>
  <p:transition spd="med" advClick="0" advTm="500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41</a:t>
            </a:fld>
            <a:endParaRPr lang="en-US"/>
          </a:p>
        </p:txBody>
      </p:sp>
      <p:pic>
        <p:nvPicPr>
          <p:cNvPr id="4" name="Picture 3">
            <a:extLst>
              <a:ext uri="{FF2B5EF4-FFF2-40B4-BE49-F238E27FC236}">
                <a16:creationId xmlns:a16="http://schemas.microsoft.com/office/drawing/2014/main" id="{906DCFC3-C0C8-EA64-5A0D-9177D1F1DA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4511" y="1608626"/>
            <a:ext cx="6573715" cy="4930286"/>
          </a:xfrm>
          <a:prstGeom prst="rect">
            <a:avLst/>
          </a:prstGeom>
        </p:spPr>
      </p:pic>
      <p:sp>
        <p:nvSpPr>
          <p:cNvPr id="2" name="TextBox 1">
            <a:extLst>
              <a:ext uri="{FF2B5EF4-FFF2-40B4-BE49-F238E27FC236}">
                <a16:creationId xmlns:a16="http://schemas.microsoft.com/office/drawing/2014/main" id="{17211111-9E97-CD85-A40E-D4582A435370}"/>
              </a:ext>
            </a:extLst>
          </p:cNvPr>
          <p:cNvSpPr txBox="1"/>
          <p:nvPr/>
        </p:nvSpPr>
        <p:spPr>
          <a:xfrm>
            <a:off x="562708" y="1802423"/>
            <a:ext cx="3332284" cy="230832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Folks are happy that things they no longer need can be put to new uses supporting the good work of addressing housing insecurity</a:t>
            </a:r>
          </a:p>
        </p:txBody>
      </p:sp>
    </p:spTree>
    <p:extLst>
      <p:ext uri="{BB962C8B-B14F-4D97-AF65-F5344CB8AC3E}">
        <p14:creationId xmlns:p14="http://schemas.microsoft.com/office/powerpoint/2010/main" val="3575092060"/>
      </p:ext>
    </p:extLst>
  </p:cSld>
  <p:clrMapOvr>
    <a:masterClrMapping/>
  </p:clrMapOvr>
  <p:transition spd="med" advClick="0" advTm="500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42</a:t>
            </a:fld>
            <a:endParaRPr lang="en-US"/>
          </a:p>
        </p:txBody>
      </p:sp>
      <p:pic>
        <p:nvPicPr>
          <p:cNvPr id="4" name="Picture 3">
            <a:extLst>
              <a:ext uri="{FF2B5EF4-FFF2-40B4-BE49-F238E27FC236}">
                <a16:creationId xmlns:a16="http://schemas.microsoft.com/office/drawing/2014/main" id="{76EF9AC3-B409-6966-72D8-EC4E96ABC9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383579" y="2183855"/>
            <a:ext cx="5101492" cy="3826119"/>
          </a:xfrm>
          <a:prstGeom prst="rect">
            <a:avLst/>
          </a:prstGeom>
        </p:spPr>
      </p:pic>
      <p:sp>
        <p:nvSpPr>
          <p:cNvPr id="2" name="TextBox 1">
            <a:extLst>
              <a:ext uri="{FF2B5EF4-FFF2-40B4-BE49-F238E27FC236}">
                <a16:creationId xmlns:a16="http://schemas.microsoft.com/office/drawing/2014/main" id="{C0376A5E-718C-209F-E6FF-4C40883A7602}"/>
              </a:ext>
            </a:extLst>
          </p:cNvPr>
          <p:cNvSpPr txBox="1"/>
          <p:nvPr/>
        </p:nvSpPr>
        <p:spPr>
          <a:xfrm>
            <a:off x="1099038" y="1740877"/>
            <a:ext cx="3415812"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more trucks ReStore can fill, the more people that can be helped</a:t>
            </a:r>
          </a:p>
        </p:txBody>
      </p:sp>
    </p:spTree>
    <p:extLst>
      <p:ext uri="{BB962C8B-B14F-4D97-AF65-F5344CB8AC3E}">
        <p14:creationId xmlns:p14="http://schemas.microsoft.com/office/powerpoint/2010/main" val="3828491474"/>
      </p:ext>
    </p:extLst>
  </p:cSld>
  <p:clrMapOvr>
    <a:masterClrMapping/>
  </p:clrMapOvr>
  <p:transition spd="med" advClick="0" advTm="50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43</a:t>
            </a:fld>
            <a:endParaRPr lang="en-US"/>
          </a:p>
        </p:txBody>
      </p:sp>
      <p:pic>
        <p:nvPicPr>
          <p:cNvPr id="4" name="Picture 3">
            <a:extLst>
              <a:ext uri="{FF2B5EF4-FFF2-40B4-BE49-F238E27FC236}">
                <a16:creationId xmlns:a16="http://schemas.microsoft.com/office/drawing/2014/main" id="{860E5597-F662-EC32-2EE0-7BF84D748E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7923" y="1553796"/>
            <a:ext cx="6890238" cy="5167679"/>
          </a:xfrm>
          <a:prstGeom prst="rect">
            <a:avLst/>
          </a:prstGeom>
        </p:spPr>
      </p:pic>
      <p:sp>
        <p:nvSpPr>
          <p:cNvPr id="2" name="TextBox 1">
            <a:extLst>
              <a:ext uri="{FF2B5EF4-FFF2-40B4-BE49-F238E27FC236}">
                <a16:creationId xmlns:a16="http://schemas.microsoft.com/office/drawing/2014/main" id="{5F9698A7-B71F-B47A-36FC-03C76CE0FE32}"/>
              </a:ext>
            </a:extLst>
          </p:cNvPr>
          <p:cNvSpPr txBox="1"/>
          <p:nvPr/>
        </p:nvSpPr>
        <p:spPr>
          <a:xfrm>
            <a:off x="580292" y="1855177"/>
            <a:ext cx="3006970"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We’re happy to continue Rotary’s long-standing partnership with Habitat</a:t>
            </a:r>
          </a:p>
        </p:txBody>
      </p:sp>
    </p:spTree>
    <p:extLst>
      <p:ext uri="{BB962C8B-B14F-4D97-AF65-F5344CB8AC3E}">
        <p14:creationId xmlns:p14="http://schemas.microsoft.com/office/powerpoint/2010/main" val="607284952"/>
      </p:ext>
    </p:extLst>
  </p:cSld>
  <p:clrMapOvr>
    <a:masterClrMapping/>
  </p:clrMapOvr>
  <p:transition spd="med" advClick="0" advTm="50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44</a:t>
            </a:fld>
            <a:endParaRPr lang="en-US"/>
          </a:p>
        </p:txBody>
      </p:sp>
      <p:sp>
        <p:nvSpPr>
          <p:cNvPr id="2" name="TextBox 1">
            <a:extLst>
              <a:ext uri="{FF2B5EF4-FFF2-40B4-BE49-F238E27FC236}">
                <a16:creationId xmlns:a16="http://schemas.microsoft.com/office/drawing/2014/main" id="{20BE32AC-161C-1E7B-01A2-068B482BF195}"/>
              </a:ext>
            </a:extLst>
          </p:cNvPr>
          <p:cNvSpPr txBox="1"/>
          <p:nvPr/>
        </p:nvSpPr>
        <p:spPr>
          <a:xfrm>
            <a:off x="782515" y="2049587"/>
            <a:ext cx="3270739" cy="415498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Meanwhile, with the help of Madison Interact club members and local Scouts, we provide low-cost, confidential document shredding services to local residents, promoting the safe and  efficient recycling of unwanted documents</a:t>
            </a:r>
          </a:p>
        </p:txBody>
      </p:sp>
      <p:pic>
        <p:nvPicPr>
          <p:cNvPr id="7" name="Picture 6">
            <a:extLst>
              <a:ext uri="{FF2B5EF4-FFF2-40B4-BE49-F238E27FC236}">
                <a16:creationId xmlns:a16="http://schemas.microsoft.com/office/drawing/2014/main" id="{5E101D52-6FD7-3E94-5D97-1069CC7855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4848" y="1833721"/>
            <a:ext cx="5827800" cy="4370850"/>
          </a:xfrm>
          <a:prstGeom prst="rect">
            <a:avLst/>
          </a:prstGeom>
        </p:spPr>
      </p:pic>
    </p:spTree>
    <p:extLst>
      <p:ext uri="{BB962C8B-B14F-4D97-AF65-F5344CB8AC3E}">
        <p14:creationId xmlns:p14="http://schemas.microsoft.com/office/powerpoint/2010/main" val="1894999990"/>
      </p:ext>
    </p:extLst>
  </p:cSld>
  <p:clrMapOvr>
    <a:masterClrMapping/>
  </p:clrMapOvr>
  <p:transition spd="med" advClick="0" advTm="50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45</a:t>
            </a:fld>
            <a:endParaRPr lang="en-US"/>
          </a:p>
        </p:txBody>
      </p:sp>
      <p:pic>
        <p:nvPicPr>
          <p:cNvPr id="4" name="Picture 3">
            <a:extLst>
              <a:ext uri="{FF2B5EF4-FFF2-40B4-BE49-F238E27FC236}">
                <a16:creationId xmlns:a16="http://schemas.microsoft.com/office/drawing/2014/main" id="{7D72E11A-B26C-C820-A39E-ABA782D2F2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9776" y="1546168"/>
            <a:ext cx="3919904" cy="5226539"/>
          </a:xfrm>
          <a:prstGeom prst="rect">
            <a:avLst/>
          </a:prstGeom>
        </p:spPr>
      </p:pic>
    </p:spTree>
    <p:extLst>
      <p:ext uri="{BB962C8B-B14F-4D97-AF65-F5344CB8AC3E}">
        <p14:creationId xmlns:p14="http://schemas.microsoft.com/office/powerpoint/2010/main" val="641370523"/>
      </p:ext>
    </p:extLst>
  </p:cSld>
  <p:clrMapOvr>
    <a:masterClrMapping/>
  </p:clrMapOvr>
  <p:transition spd="med" advClick="0" advTm="50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46</a:t>
            </a:fld>
            <a:endParaRPr lang="en-US"/>
          </a:p>
        </p:txBody>
      </p:sp>
      <p:pic>
        <p:nvPicPr>
          <p:cNvPr id="5" name="Picture 4">
            <a:extLst>
              <a:ext uri="{FF2B5EF4-FFF2-40B4-BE49-F238E27FC236}">
                <a16:creationId xmlns:a16="http://schemas.microsoft.com/office/drawing/2014/main" id="{F3B7711C-FA31-16F5-BAEB-16393910C3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3667" y="2338752"/>
            <a:ext cx="2975904" cy="3386211"/>
          </a:xfrm>
          <a:prstGeom prst="rect">
            <a:avLst/>
          </a:prstGeom>
        </p:spPr>
      </p:pic>
      <p:pic>
        <p:nvPicPr>
          <p:cNvPr id="8" name="Picture 7">
            <a:extLst>
              <a:ext uri="{FF2B5EF4-FFF2-40B4-BE49-F238E27FC236}">
                <a16:creationId xmlns:a16="http://schemas.microsoft.com/office/drawing/2014/main" id="{094DFCAC-4205-8774-E9D3-8574E942D2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4919" y="2460292"/>
            <a:ext cx="4389804" cy="3143130"/>
          </a:xfrm>
          <a:prstGeom prst="rect">
            <a:avLst/>
          </a:prstGeom>
        </p:spPr>
      </p:pic>
      <p:pic>
        <p:nvPicPr>
          <p:cNvPr id="10" name="Picture 9">
            <a:extLst>
              <a:ext uri="{FF2B5EF4-FFF2-40B4-BE49-F238E27FC236}">
                <a16:creationId xmlns:a16="http://schemas.microsoft.com/office/drawing/2014/main" id="{ED8B8BDC-20AC-E371-5278-0329B02F15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80070" y="2338752"/>
            <a:ext cx="2743200" cy="3392222"/>
          </a:xfrm>
          <a:prstGeom prst="rect">
            <a:avLst/>
          </a:prstGeom>
        </p:spPr>
      </p:pic>
      <p:sp>
        <p:nvSpPr>
          <p:cNvPr id="11" name="TextBox 10">
            <a:extLst>
              <a:ext uri="{FF2B5EF4-FFF2-40B4-BE49-F238E27FC236}">
                <a16:creationId xmlns:a16="http://schemas.microsoft.com/office/drawing/2014/main" id="{F040C579-E641-6F8F-11CE-BB0CE1C666C9}"/>
              </a:ext>
            </a:extLst>
          </p:cNvPr>
          <p:cNvSpPr txBox="1"/>
          <p:nvPr/>
        </p:nvSpPr>
        <p:spPr>
          <a:xfrm>
            <a:off x="1503485" y="1546168"/>
            <a:ext cx="952206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Our weekly meetings may feature “quick hit” service projects such as:</a:t>
            </a:r>
          </a:p>
        </p:txBody>
      </p:sp>
      <p:sp>
        <p:nvSpPr>
          <p:cNvPr id="12" name="TextBox 11">
            <a:extLst>
              <a:ext uri="{FF2B5EF4-FFF2-40B4-BE49-F238E27FC236}">
                <a16:creationId xmlns:a16="http://schemas.microsoft.com/office/drawing/2014/main" id="{E5F495DE-DA76-AA75-C810-CB4977714C7B}"/>
              </a:ext>
            </a:extLst>
          </p:cNvPr>
          <p:cNvSpPr txBox="1"/>
          <p:nvPr/>
        </p:nvSpPr>
        <p:spPr>
          <a:xfrm>
            <a:off x="4384919" y="5603422"/>
            <a:ext cx="438980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Preparing holiday gifts for Cheshire Home residents</a:t>
            </a:r>
          </a:p>
        </p:txBody>
      </p:sp>
      <p:sp>
        <p:nvSpPr>
          <p:cNvPr id="13" name="TextBox 12">
            <a:extLst>
              <a:ext uri="{FF2B5EF4-FFF2-40B4-BE49-F238E27FC236}">
                <a16:creationId xmlns:a16="http://schemas.microsoft.com/office/drawing/2014/main" id="{FF4CD6C1-9CAA-BD13-2A1F-E7FF42E9812F}"/>
              </a:ext>
            </a:extLst>
          </p:cNvPr>
          <p:cNvSpPr txBox="1"/>
          <p:nvPr/>
        </p:nvSpPr>
        <p:spPr>
          <a:xfrm>
            <a:off x="1203667" y="5724963"/>
            <a:ext cx="2975904"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Packing breakfast packs for Homeless Solutions</a:t>
            </a:r>
          </a:p>
        </p:txBody>
      </p:sp>
      <p:sp>
        <p:nvSpPr>
          <p:cNvPr id="14" name="TextBox 13">
            <a:extLst>
              <a:ext uri="{FF2B5EF4-FFF2-40B4-BE49-F238E27FC236}">
                <a16:creationId xmlns:a16="http://schemas.microsoft.com/office/drawing/2014/main" id="{E45C17C8-E2C9-8685-B70F-BE949AB0BBC7}"/>
              </a:ext>
            </a:extLst>
          </p:cNvPr>
          <p:cNvSpPr txBox="1"/>
          <p:nvPr/>
        </p:nvSpPr>
        <p:spPr>
          <a:xfrm>
            <a:off x="8980070" y="5769521"/>
            <a:ext cx="2819207"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Making lunches for Bridges Outreach Center</a:t>
            </a:r>
          </a:p>
        </p:txBody>
      </p:sp>
    </p:spTree>
    <p:extLst>
      <p:ext uri="{BB962C8B-B14F-4D97-AF65-F5344CB8AC3E}">
        <p14:creationId xmlns:p14="http://schemas.microsoft.com/office/powerpoint/2010/main" val="1245380499"/>
      </p:ext>
    </p:extLst>
  </p:cSld>
  <p:clrMapOvr>
    <a:masterClrMapping/>
  </p:clrMapOvr>
  <p:transition spd="med" advClick="0" advTm="500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47</a:t>
            </a:fld>
            <a:endParaRPr lang="en-US"/>
          </a:p>
        </p:txBody>
      </p:sp>
      <p:pic>
        <p:nvPicPr>
          <p:cNvPr id="4" name="Picture 3">
            <a:extLst>
              <a:ext uri="{FF2B5EF4-FFF2-40B4-BE49-F238E27FC236}">
                <a16:creationId xmlns:a16="http://schemas.microsoft.com/office/drawing/2014/main" id="{E7F4DE4C-EAD3-F052-6942-123422D832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6014" y="1806482"/>
            <a:ext cx="6111770" cy="4732430"/>
          </a:xfrm>
          <a:prstGeom prst="rect">
            <a:avLst/>
          </a:prstGeom>
        </p:spPr>
      </p:pic>
      <p:sp>
        <p:nvSpPr>
          <p:cNvPr id="2" name="TextBox 1">
            <a:extLst>
              <a:ext uri="{FF2B5EF4-FFF2-40B4-BE49-F238E27FC236}">
                <a16:creationId xmlns:a16="http://schemas.microsoft.com/office/drawing/2014/main" id="{ABE83F78-5CF7-E4E9-882B-BD5FBD28057B}"/>
              </a:ext>
            </a:extLst>
          </p:cNvPr>
          <p:cNvSpPr txBox="1"/>
          <p:nvPr/>
        </p:nvSpPr>
        <p:spPr>
          <a:xfrm>
            <a:off x="729762" y="1907931"/>
            <a:ext cx="3332284"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Just like Santa, Rotary is a fixture at Madison’s annual holiday parade, where Rotary members escort Santa into town</a:t>
            </a:r>
          </a:p>
        </p:txBody>
      </p:sp>
    </p:spTree>
    <p:extLst>
      <p:ext uri="{BB962C8B-B14F-4D97-AF65-F5344CB8AC3E}">
        <p14:creationId xmlns:p14="http://schemas.microsoft.com/office/powerpoint/2010/main" val="314859200"/>
      </p:ext>
    </p:extLst>
  </p:cSld>
  <p:clrMapOvr>
    <a:masterClrMapping/>
  </p:clrMapOvr>
  <p:transition spd="med" advClick="0" advTm="500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48</a:t>
            </a:fld>
            <a:endParaRPr lang="en-US"/>
          </a:p>
        </p:txBody>
      </p:sp>
      <p:pic>
        <p:nvPicPr>
          <p:cNvPr id="4" name="Picture 3">
            <a:extLst>
              <a:ext uri="{FF2B5EF4-FFF2-40B4-BE49-F238E27FC236}">
                <a16:creationId xmlns:a16="http://schemas.microsoft.com/office/drawing/2014/main" id="{CFACFDD3-2274-1489-F089-78941CAD32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9437" y="1605061"/>
            <a:ext cx="5188018" cy="5116414"/>
          </a:xfrm>
          <a:prstGeom prst="rect">
            <a:avLst/>
          </a:prstGeom>
        </p:spPr>
      </p:pic>
      <p:sp>
        <p:nvSpPr>
          <p:cNvPr id="2" name="TextBox 1">
            <a:extLst>
              <a:ext uri="{FF2B5EF4-FFF2-40B4-BE49-F238E27FC236}">
                <a16:creationId xmlns:a16="http://schemas.microsoft.com/office/drawing/2014/main" id="{995DFB7F-A3F7-0594-2AE1-4F2F4231BA46}"/>
              </a:ext>
            </a:extLst>
          </p:cNvPr>
          <p:cNvSpPr txBox="1"/>
          <p:nvPr/>
        </p:nvSpPr>
        <p:spPr>
          <a:xfrm>
            <a:off x="1019908" y="1820008"/>
            <a:ext cx="3446584"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With help from his reindeer – and Rotary – Santa brings cheer – and snow – to the kids in town</a:t>
            </a:r>
          </a:p>
        </p:txBody>
      </p:sp>
    </p:spTree>
    <p:extLst>
      <p:ext uri="{BB962C8B-B14F-4D97-AF65-F5344CB8AC3E}">
        <p14:creationId xmlns:p14="http://schemas.microsoft.com/office/powerpoint/2010/main" val="3690828768"/>
      </p:ext>
    </p:extLst>
  </p:cSld>
  <p:clrMapOvr>
    <a:masterClrMapping/>
  </p:clrMapOvr>
  <p:transition spd="med" advClick="0" advTm="500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49</a:t>
            </a:fld>
            <a:endParaRPr lang="en-US"/>
          </a:p>
        </p:txBody>
      </p:sp>
      <p:pic>
        <p:nvPicPr>
          <p:cNvPr id="4" name="Picture 3">
            <a:extLst>
              <a:ext uri="{FF2B5EF4-FFF2-40B4-BE49-F238E27FC236}">
                <a16:creationId xmlns:a16="http://schemas.microsoft.com/office/drawing/2014/main" id="{6E2CB11A-F2C4-AF6A-7556-E44CDFE4CD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76446" y="1492136"/>
            <a:ext cx="3937488" cy="5249984"/>
          </a:xfrm>
          <a:prstGeom prst="rect">
            <a:avLst/>
          </a:prstGeom>
        </p:spPr>
      </p:pic>
      <p:pic>
        <p:nvPicPr>
          <p:cNvPr id="7" name="Picture 6">
            <a:extLst>
              <a:ext uri="{FF2B5EF4-FFF2-40B4-BE49-F238E27FC236}">
                <a16:creationId xmlns:a16="http://schemas.microsoft.com/office/drawing/2014/main" id="{48E3488F-E292-2120-15FE-263785EE33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8401">
            <a:off x="9391862" y="1767673"/>
            <a:ext cx="1401245" cy="1668535"/>
          </a:xfrm>
          <a:prstGeom prst="rect">
            <a:avLst/>
          </a:prstGeom>
        </p:spPr>
      </p:pic>
      <p:sp>
        <p:nvSpPr>
          <p:cNvPr id="8" name="TextBox 7">
            <a:extLst>
              <a:ext uri="{FF2B5EF4-FFF2-40B4-BE49-F238E27FC236}">
                <a16:creationId xmlns:a16="http://schemas.microsoft.com/office/drawing/2014/main" id="{C728B7B9-6814-8B84-767D-7A005E1B9136}"/>
              </a:ext>
            </a:extLst>
          </p:cNvPr>
          <p:cNvSpPr txBox="1"/>
          <p:nvPr/>
        </p:nvSpPr>
        <p:spPr>
          <a:xfrm>
            <a:off x="9029701" y="3472970"/>
            <a:ext cx="2409092"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Mayor Bob Conley, a/k/a “Head Elf”</a:t>
            </a:r>
          </a:p>
        </p:txBody>
      </p:sp>
      <p:sp>
        <p:nvSpPr>
          <p:cNvPr id="2" name="TextBox 1">
            <a:extLst>
              <a:ext uri="{FF2B5EF4-FFF2-40B4-BE49-F238E27FC236}">
                <a16:creationId xmlns:a16="http://schemas.microsoft.com/office/drawing/2014/main" id="{3F66353B-FE46-B0BF-E6FB-05C821B2338F}"/>
              </a:ext>
            </a:extLst>
          </p:cNvPr>
          <p:cNvSpPr txBox="1"/>
          <p:nvPr/>
        </p:nvSpPr>
        <p:spPr>
          <a:xfrm>
            <a:off x="888023" y="1776046"/>
            <a:ext cx="3481754" cy="341632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Another fixture of the holiday season is Rotary’s Christmas tree sale – led by our Head Elf – which offers great trees at great prices, and generates funds that Rotary then uses to support community service groups in Madison</a:t>
            </a:r>
          </a:p>
        </p:txBody>
      </p:sp>
    </p:spTree>
    <p:extLst>
      <p:ext uri="{BB962C8B-B14F-4D97-AF65-F5344CB8AC3E}">
        <p14:creationId xmlns:p14="http://schemas.microsoft.com/office/powerpoint/2010/main" val="3595228624"/>
      </p:ext>
    </p:extLst>
  </p:cSld>
  <p:clrMapOvr>
    <a:masterClrMapping/>
  </p:clrMapOvr>
  <p:transition spd="med" advClick="0"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589084" y="5730510"/>
            <a:ext cx="10508407"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Together with our High School Interact affiliate, we started a bi-weekly food collection during the pandemic, which continues today</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4198B17-B495-6DA8-94DA-2C9F3330EA4D}"/>
              </a:ext>
            </a:extLst>
          </p:cNvPr>
          <p:cNvSpPr>
            <a:spLocks noGrp="1"/>
          </p:cNvSpPr>
          <p:nvPr>
            <p:ph type="sldNum" sz="quarter" idx="12"/>
          </p:nvPr>
        </p:nvSpPr>
        <p:spPr/>
        <p:txBody>
          <a:bodyPr/>
          <a:lstStyle/>
          <a:p>
            <a:fld id="{77AFBC49-6C7E-453B-84EE-2325D058DA51}" type="slidenum">
              <a:rPr lang="en-US" smtClean="0"/>
              <a:t>5</a:t>
            </a:fld>
            <a:endParaRPr lang="en-US" dirty="0"/>
          </a:p>
        </p:txBody>
      </p:sp>
      <p:sp>
        <p:nvSpPr>
          <p:cNvPr id="5" name="TextBox 4">
            <a:extLst>
              <a:ext uri="{FF2B5EF4-FFF2-40B4-BE49-F238E27FC236}">
                <a16:creationId xmlns:a16="http://schemas.microsoft.com/office/drawing/2014/main" id="{6D05A909-7294-0BCE-F13C-B17DC1CD3BE9}"/>
              </a:ext>
            </a:extLst>
          </p:cNvPr>
          <p:cNvSpPr txBox="1"/>
          <p:nvPr/>
        </p:nvSpPr>
        <p:spPr>
          <a:xfrm>
            <a:off x="589084" y="1613355"/>
            <a:ext cx="9873761" cy="1015663"/>
          </a:xfrm>
          <a:prstGeom prst="rect">
            <a:avLst/>
          </a:prstGeom>
          <a:noFill/>
        </p:spPr>
        <p:txBody>
          <a:bodyPr wrap="square">
            <a:spAutoFit/>
          </a:bodyPr>
          <a:lstStyle/>
          <a:p>
            <a:pPr algn="ctr"/>
            <a:r>
              <a:rPr lang="en-US" sz="3600" dirty="0">
                <a:latin typeface="Times New Roman" panose="02020603050405020304" pitchFamily="18" charset="0"/>
                <a:cs typeface="Times New Roman" panose="02020603050405020304" pitchFamily="18" charset="0"/>
              </a:rPr>
              <a:t>To Fight Food Insecurity, we: </a:t>
            </a:r>
          </a:p>
          <a:p>
            <a:pPr marL="571500" indent="-5715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Collect food to donate to local food banks:</a:t>
            </a:r>
            <a:r>
              <a:rPr lang="en-US" sz="1200" dirty="0">
                <a:latin typeface="Times New Roman" panose="02020603050405020304" pitchFamily="18" charset="0"/>
                <a:cs typeface="Times New Roman" panose="02020603050405020304" pitchFamily="18" charset="0"/>
              </a:rPr>
              <a:t> </a:t>
            </a:r>
            <a:endParaRPr lang="en-US" dirty="0"/>
          </a:p>
        </p:txBody>
      </p:sp>
      <p:pic>
        <p:nvPicPr>
          <p:cNvPr id="9" name="Picture 8">
            <a:extLst>
              <a:ext uri="{FF2B5EF4-FFF2-40B4-BE49-F238E27FC236}">
                <a16:creationId xmlns:a16="http://schemas.microsoft.com/office/drawing/2014/main" id="{14C665E2-2D3B-BAF9-47BE-2E4D80F618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452" y="2690562"/>
            <a:ext cx="4226881" cy="2751876"/>
          </a:xfrm>
          <a:prstGeom prst="rect">
            <a:avLst/>
          </a:prstGeom>
        </p:spPr>
      </p:pic>
      <p:pic>
        <p:nvPicPr>
          <p:cNvPr id="15" name="Picture 14">
            <a:extLst>
              <a:ext uri="{FF2B5EF4-FFF2-40B4-BE49-F238E27FC236}">
                <a16:creationId xmlns:a16="http://schemas.microsoft.com/office/drawing/2014/main" id="{C1C61C27-1F0C-7F30-4F77-FDE065C0B3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2747" y="2690562"/>
            <a:ext cx="3079229" cy="2821887"/>
          </a:xfrm>
          <a:prstGeom prst="rect">
            <a:avLst/>
          </a:prstGeom>
        </p:spPr>
      </p:pic>
      <p:pic>
        <p:nvPicPr>
          <p:cNvPr id="17" name="Picture 16">
            <a:extLst>
              <a:ext uri="{FF2B5EF4-FFF2-40B4-BE49-F238E27FC236}">
                <a16:creationId xmlns:a16="http://schemas.microsoft.com/office/drawing/2014/main" id="{3F3A98D8-559A-A0D8-EACE-04DF5A82E4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06500" y="2674966"/>
            <a:ext cx="3748137" cy="2811103"/>
          </a:xfrm>
          <a:prstGeom prst="rect">
            <a:avLst/>
          </a:prstGeom>
        </p:spPr>
      </p:pic>
    </p:spTree>
    <p:extLst>
      <p:ext uri="{BB962C8B-B14F-4D97-AF65-F5344CB8AC3E}">
        <p14:creationId xmlns:p14="http://schemas.microsoft.com/office/powerpoint/2010/main" val="400267090"/>
      </p:ext>
    </p:extLst>
  </p:cSld>
  <p:clrMapOvr>
    <a:masterClrMapping/>
  </p:clrMapOvr>
  <p:transition spd="med" advTm="500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50</a:t>
            </a:fld>
            <a:endParaRPr lang="en-US"/>
          </a:p>
        </p:txBody>
      </p:sp>
      <p:pic>
        <p:nvPicPr>
          <p:cNvPr id="4" name="Picture 3">
            <a:extLst>
              <a:ext uri="{FF2B5EF4-FFF2-40B4-BE49-F238E27FC236}">
                <a16:creationId xmlns:a16="http://schemas.microsoft.com/office/drawing/2014/main" id="{3647BE1E-549F-D641-CDAF-CAFCDE2F95C1}"/>
              </a:ext>
            </a:extLst>
          </p:cNvPr>
          <p:cNvPicPr>
            <a:picLocks noChangeAspect="1"/>
          </p:cNvPicPr>
          <p:nvPr/>
        </p:nvPicPr>
        <p:blipFill>
          <a:blip r:embed="rId2"/>
          <a:stretch>
            <a:fillRect/>
          </a:stretch>
        </p:blipFill>
        <p:spPr>
          <a:xfrm>
            <a:off x="4618387" y="1673533"/>
            <a:ext cx="6160982" cy="4555451"/>
          </a:xfrm>
          <a:prstGeom prst="rect">
            <a:avLst/>
          </a:prstGeom>
        </p:spPr>
      </p:pic>
      <p:sp>
        <p:nvSpPr>
          <p:cNvPr id="2" name="TextBox 1">
            <a:extLst>
              <a:ext uri="{FF2B5EF4-FFF2-40B4-BE49-F238E27FC236}">
                <a16:creationId xmlns:a16="http://schemas.microsoft.com/office/drawing/2014/main" id="{1C62991A-8E83-1033-FEA2-CD5AA9BE0FB2}"/>
              </a:ext>
            </a:extLst>
          </p:cNvPr>
          <p:cNvSpPr txBox="1"/>
          <p:nvPr/>
        </p:nvSpPr>
        <p:spPr>
          <a:xfrm>
            <a:off x="844062" y="1837592"/>
            <a:ext cx="3332284" cy="341632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tree sale is also a good service opportunity for our High School students, who help set up the tree lot, sell and package trees and act as cashiers to support the Rotary members working the sale</a:t>
            </a:r>
          </a:p>
        </p:txBody>
      </p:sp>
    </p:spTree>
    <p:extLst>
      <p:ext uri="{BB962C8B-B14F-4D97-AF65-F5344CB8AC3E}">
        <p14:creationId xmlns:p14="http://schemas.microsoft.com/office/powerpoint/2010/main" val="2047226930"/>
      </p:ext>
    </p:extLst>
  </p:cSld>
  <p:clrMapOvr>
    <a:masterClrMapping/>
  </p:clrMapOvr>
  <p:transition spd="med" advClick="0" advTm="500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51</a:t>
            </a:fld>
            <a:endParaRPr lang="en-US"/>
          </a:p>
        </p:txBody>
      </p:sp>
      <p:pic>
        <p:nvPicPr>
          <p:cNvPr id="4" name="Picture 3">
            <a:extLst>
              <a:ext uri="{FF2B5EF4-FFF2-40B4-BE49-F238E27FC236}">
                <a16:creationId xmlns:a16="http://schemas.microsoft.com/office/drawing/2014/main" id="{F80BB378-0853-B1A3-2349-61032E1248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9871" y="1863969"/>
            <a:ext cx="7178952" cy="3998976"/>
          </a:xfrm>
          <a:prstGeom prst="rect">
            <a:avLst/>
          </a:prstGeom>
        </p:spPr>
      </p:pic>
      <p:sp>
        <p:nvSpPr>
          <p:cNvPr id="2" name="TextBox 1">
            <a:extLst>
              <a:ext uri="{FF2B5EF4-FFF2-40B4-BE49-F238E27FC236}">
                <a16:creationId xmlns:a16="http://schemas.microsoft.com/office/drawing/2014/main" id="{93A6D8A4-9BF0-0B01-489B-19CEF2D303E0}"/>
              </a:ext>
            </a:extLst>
          </p:cNvPr>
          <p:cNvSpPr txBox="1"/>
          <p:nvPr/>
        </p:nvSpPr>
        <p:spPr>
          <a:xfrm>
            <a:off x="703385" y="1863969"/>
            <a:ext cx="2672861"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 lot of work, but fun and a great way to work with friends and colleagues, all for a good cause</a:t>
            </a:r>
          </a:p>
        </p:txBody>
      </p:sp>
    </p:spTree>
    <p:extLst>
      <p:ext uri="{BB962C8B-B14F-4D97-AF65-F5344CB8AC3E}">
        <p14:creationId xmlns:p14="http://schemas.microsoft.com/office/powerpoint/2010/main" val="2886123506"/>
      </p:ext>
    </p:extLst>
  </p:cSld>
  <p:clrMapOvr>
    <a:masterClrMapping/>
  </p:clrMapOvr>
  <p:transition spd="med" advClick="0" advTm="500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1315CE-1712-3E38-0A67-1CB3961A0B6F}"/>
              </a:ext>
            </a:extLst>
          </p:cNvPr>
          <p:cNvSpPr>
            <a:spLocks noGrp="1"/>
          </p:cNvSpPr>
          <p:nvPr>
            <p:ph type="sldNum" sz="quarter" idx="12"/>
          </p:nvPr>
        </p:nvSpPr>
        <p:spPr/>
        <p:txBody>
          <a:bodyPr/>
          <a:lstStyle/>
          <a:p>
            <a:fld id="{77AFBC49-6C7E-453B-84EE-2325D058DA51}" type="slidenum">
              <a:rPr lang="en-US" smtClean="0"/>
              <a:t>52</a:t>
            </a:fld>
            <a:endParaRPr lang="en-US"/>
          </a:p>
        </p:txBody>
      </p:sp>
      <p:pic>
        <p:nvPicPr>
          <p:cNvPr id="6" name="Picture 5">
            <a:extLst>
              <a:ext uri="{FF2B5EF4-FFF2-40B4-BE49-F238E27FC236}">
                <a16:creationId xmlns:a16="http://schemas.microsoft.com/office/drawing/2014/main" id="{3DFE2E6B-D7C0-3E54-07D8-F94D5F2D2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1754" y="2708024"/>
            <a:ext cx="5228492" cy="3921369"/>
          </a:xfrm>
          <a:prstGeom prst="rect">
            <a:avLst/>
          </a:prstGeom>
        </p:spPr>
      </p:pic>
      <p:sp>
        <p:nvSpPr>
          <p:cNvPr id="7" name="TextBox 6">
            <a:extLst>
              <a:ext uri="{FF2B5EF4-FFF2-40B4-BE49-F238E27FC236}">
                <a16:creationId xmlns:a16="http://schemas.microsoft.com/office/drawing/2014/main" id="{E3756789-C7E9-6FE5-5E64-CD4927309CAA}"/>
              </a:ext>
            </a:extLst>
          </p:cNvPr>
          <p:cNvSpPr txBox="1"/>
          <p:nvPr/>
        </p:nvSpPr>
        <p:spPr>
          <a:xfrm>
            <a:off x="633046" y="1678048"/>
            <a:ext cx="10720754"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 one of our biggest projects in years, we are partnering with Madison Borough to plant “100 Trees for 100 Years” to celebrate our 100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year of service. </a:t>
            </a:r>
          </a:p>
        </p:txBody>
      </p:sp>
      <p:sp>
        <p:nvSpPr>
          <p:cNvPr id="2" name="TextBox 1">
            <a:extLst>
              <a:ext uri="{FF2B5EF4-FFF2-40B4-BE49-F238E27FC236}">
                <a16:creationId xmlns:a16="http://schemas.microsoft.com/office/drawing/2014/main" id="{5111BE4C-6DD0-33CB-583F-1A7B44D1F10C}"/>
              </a:ext>
            </a:extLst>
          </p:cNvPr>
          <p:cNvSpPr txBox="1"/>
          <p:nvPr/>
        </p:nvSpPr>
        <p:spPr>
          <a:xfrm>
            <a:off x="1151792" y="4343400"/>
            <a:ext cx="192551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Our ceremonial first tree</a:t>
            </a:r>
          </a:p>
        </p:txBody>
      </p:sp>
    </p:spTree>
    <p:extLst>
      <p:ext uri="{BB962C8B-B14F-4D97-AF65-F5344CB8AC3E}">
        <p14:creationId xmlns:p14="http://schemas.microsoft.com/office/powerpoint/2010/main" val="3268616370"/>
      </p:ext>
    </p:extLst>
  </p:cSld>
  <p:clrMapOvr>
    <a:masterClrMapping/>
  </p:clrMapOvr>
  <p:transition spd="med" advTm="500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53</a:t>
            </a:fld>
            <a:endParaRPr lang="en-US"/>
          </a:p>
        </p:txBody>
      </p:sp>
      <p:pic>
        <p:nvPicPr>
          <p:cNvPr id="4" name="Picture 3">
            <a:extLst>
              <a:ext uri="{FF2B5EF4-FFF2-40B4-BE49-F238E27FC236}">
                <a16:creationId xmlns:a16="http://schemas.microsoft.com/office/drawing/2014/main" id="{A5EAFB99-525A-C166-CFF7-409C8D5800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3665638" y="2290152"/>
            <a:ext cx="5064369" cy="3798277"/>
          </a:xfrm>
          <a:prstGeom prst="rect">
            <a:avLst/>
          </a:prstGeom>
        </p:spPr>
      </p:pic>
      <p:sp>
        <p:nvSpPr>
          <p:cNvPr id="5" name="TextBox 4">
            <a:extLst>
              <a:ext uri="{FF2B5EF4-FFF2-40B4-BE49-F238E27FC236}">
                <a16:creationId xmlns:a16="http://schemas.microsoft.com/office/drawing/2014/main" id="{2D583F8E-9177-575F-0152-D69646665DD5}"/>
              </a:ext>
            </a:extLst>
          </p:cNvPr>
          <p:cNvSpPr txBox="1"/>
          <p:nvPr/>
        </p:nvSpPr>
        <p:spPr>
          <a:xfrm>
            <a:off x="720970" y="2189285"/>
            <a:ext cx="3182816" cy="1815882"/>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first batch of trees waiting to be planted in November 2023</a:t>
            </a:r>
          </a:p>
        </p:txBody>
      </p:sp>
    </p:spTree>
    <p:extLst>
      <p:ext uri="{BB962C8B-B14F-4D97-AF65-F5344CB8AC3E}">
        <p14:creationId xmlns:p14="http://schemas.microsoft.com/office/powerpoint/2010/main" val="731531705"/>
      </p:ext>
    </p:extLst>
  </p:cSld>
  <p:clrMapOvr>
    <a:masterClrMapping/>
  </p:clrMapOvr>
  <p:transition spd="med" advClick="0" advTm="500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54</a:t>
            </a:fld>
            <a:endParaRPr lang="en-US"/>
          </a:p>
        </p:txBody>
      </p:sp>
      <p:pic>
        <p:nvPicPr>
          <p:cNvPr id="4" name="Picture 3">
            <a:extLst>
              <a:ext uri="{FF2B5EF4-FFF2-40B4-BE49-F238E27FC236}">
                <a16:creationId xmlns:a16="http://schemas.microsoft.com/office/drawing/2014/main" id="{4F4379D5-2F5D-C7BC-2D7D-F11EDD6F1C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3093" y="1531693"/>
            <a:ext cx="6432876" cy="4824657"/>
          </a:xfrm>
          <a:prstGeom prst="rect">
            <a:avLst/>
          </a:prstGeom>
        </p:spPr>
      </p:pic>
      <p:sp>
        <p:nvSpPr>
          <p:cNvPr id="5" name="TextBox 4">
            <a:extLst>
              <a:ext uri="{FF2B5EF4-FFF2-40B4-BE49-F238E27FC236}">
                <a16:creationId xmlns:a16="http://schemas.microsoft.com/office/drawing/2014/main" id="{CCC3185C-1AD2-4698-B01A-D81E3F888B84}"/>
              </a:ext>
            </a:extLst>
          </p:cNvPr>
          <p:cNvSpPr txBox="1"/>
          <p:nvPr/>
        </p:nvSpPr>
        <p:spPr>
          <a:xfrm>
            <a:off x="565836" y="2206869"/>
            <a:ext cx="21629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the Library</a:t>
            </a:r>
          </a:p>
        </p:txBody>
      </p:sp>
    </p:spTree>
    <p:extLst>
      <p:ext uri="{BB962C8B-B14F-4D97-AF65-F5344CB8AC3E}">
        <p14:creationId xmlns:p14="http://schemas.microsoft.com/office/powerpoint/2010/main" val="2065447849"/>
      </p:ext>
    </p:extLst>
  </p:cSld>
  <p:clrMapOvr>
    <a:masterClrMapping/>
  </p:clrMapOvr>
  <p:transition spd="med" advClick="0" advTm="500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55</a:t>
            </a:fld>
            <a:endParaRPr lang="en-US"/>
          </a:p>
        </p:txBody>
      </p:sp>
      <p:pic>
        <p:nvPicPr>
          <p:cNvPr id="4" name="Picture 3">
            <a:extLst>
              <a:ext uri="{FF2B5EF4-FFF2-40B4-BE49-F238E27FC236}">
                <a16:creationId xmlns:a16="http://schemas.microsoft.com/office/drawing/2014/main" id="{62A9169A-E355-EE86-9BBF-D5DDB34AEF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12847" y="2160164"/>
            <a:ext cx="5002823" cy="3752117"/>
          </a:xfrm>
          <a:prstGeom prst="rect">
            <a:avLst/>
          </a:prstGeom>
        </p:spPr>
      </p:pic>
      <p:pic>
        <p:nvPicPr>
          <p:cNvPr id="2" name="Picture 1">
            <a:extLst>
              <a:ext uri="{FF2B5EF4-FFF2-40B4-BE49-F238E27FC236}">
                <a16:creationId xmlns:a16="http://schemas.microsoft.com/office/drawing/2014/main" id="{769B3666-2FA8-31B3-ECEC-8E124E5FAC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6784" y="1517226"/>
            <a:ext cx="6693877" cy="5020408"/>
          </a:xfrm>
          <a:prstGeom prst="rect">
            <a:avLst/>
          </a:prstGeom>
        </p:spPr>
      </p:pic>
    </p:spTree>
    <p:extLst>
      <p:ext uri="{BB962C8B-B14F-4D97-AF65-F5344CB8AC3E}">
        <p14:creationId xmlns:p14="http://schemas.microsoft.com/office/powerpoint/2010/main" val="3094194359"/>
      </p:ext>
    </p:extLst>
  </p:cSld>
  <p:clrMapOvr>
    <a:masterClrMapping/>
  </p:clrMapOvr>
  <p:transition spd="med" advClick="0" advTm="5000">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56</a:t>
            </a:fld>
            <a:endParaRPr lang="en-US"/>
          </a:p>
        </p:txBody>
      </p:sp>
      <p:pic>
        <p:nvPicPr>
          <p:cNvPr id="4" name="Picture 3">
            <a:extLst>
              <a:ext uri="{FF2B5EF4-FFF2-40B4-BE49-F238E27FC236}">
                <a16:creationId xmlns:a16="http://schemas.microsoft.com/office/drawing/2014/main" id="{B7F6447B-4321-BEB4-B748-62A843D16C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031" y="1588884"/>
            <a:ext cx="6482861" cy="4862146"/>
          </a:xfrm>
          <a:prstGeom prst="rect">
            <a:avLst/>
          </a:prstGeom>
        </p:spPr>
      </p:pic>
      <p:sp>
        <p:nvSpPr>
          <p:cNvPr id="5" name="TextBox 4">
            <a:extLst>
              <a:ext uri="{FF2B5EF4-FFF2-40B4-BE49-F238E27FC236}">
                <a16:creationId xmlns:a16="http://schemas.microsoft.com/office/drawing/2014/main" id="{336B1663-8FB5-26FE-C4E8-3F4000ED24E0}"/>
              </a:ext>
            </a:extLst>
          </p:cNvPr>
          <p:cNvSpPr txBox="1"/>
          <p:nvPr/>
        </p:nvSpPr>
        <p:spPr>
          <a:xfrm>
            <a:off x="668215" y="1793631"/>
            <a:ext cx="2628900"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new trees will help stabilize the slope at the streambed</a:t>
            </a:r>
          </a:p>
        </p:txBody>
      </p:sp>
    </p:spTree>
    <p:extLst>
      <p:ext uri="{BB962C8B-B14F-4D97-AF65-F5344CB8AC3E}">
        <p14:creationId xmlns:p14="http://schemas.microsoft.com/office/powerpoint/2010/main" val="279673273"/>
      </p:ext>
    </p:extLst>
  </p:cSld>
  <p:clrMapOvr>
    <a:masterClrMapping/>
  </p:clrMapOvr>
  <p:transition spd="med" advClick="0" advTm="5000">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57</a:t>
            </a:fld>
            <a:endParaRPr lang="en-US"/>
          </a:p>
        </p:txBody>
      </p:sp>
      <p:pic>
        <p:nvPicPr>
          <p:cNvPr id="4" name="Picture 3">
            <a:extLst>
              <a:ext uri="{FF2B5EF4-FFF2-40B4-BE49-F238E27FC236}">
                <a16:creationId xmlns:a16="http://schemas.microsoft.com/office/drawing/2014/main" id="{2C13F741-E241-9450-DAB6-B003D93225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030" y="1546168"/>
            <a:ext cx="6412523" cy="4809392"/>
          </a:xfrm>
          <a:prstGeom prst="rect">
            <a:avLst/>
          </a:prstGeom>
        </p:spPr>
      </p:pic>
      <p:sp>
        <p:nvSpPr>
          <p:cNvPr id="5" name="TextBox 4">
            <a:extLst>
              <a:ext uri="{FF2B5EF4-FFF2-40B4-BE49-F238E27FC236}">
                <a16:creationId xmlns:a16="http://schemas.microsoft.com/office/drawing/2014/main" id="{B4F1FFB1-580B-E54E-7F09-BA6A9C700D9C}"/>
              </a:ext>
            </a:extLst>
          </p:cNvPr>
          <p:cNvSpPr txBox="1"/>
          <p:nvPr/>
        </p:nvSpPr>
        <p:spPr>
          <a:xfrm>
            <a:off x="501162" y="2066192"/>
            <a:ext cx="2681653"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With our partners from the Shade Tree Management Board</a:t>
            </a:r>
          </a:p>
        </p:txBody>
      </p:sp>
    </p:spTree>
    <p:extLst>
      <p:ext uri="{BB962C8B-B14F-4D97-AF65-F5344CB8AC3E}">
        <p14:creationId xmlns:p14="http://schemas.microsoft.com/office/powerpoint/2010/main" val="3553190745"/>
      </p:ext>
    </p:extLst>
  </p:cSld>
  <p:clrMapOvr>
    <a:masterClrMapping/>
  </p:clrMapOvr>
  <p:transition spd="med" advClick="0" advTm="5000">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58</a:t>
            </a:fld>
            <a:endParaRPr lang="en-US"/>
          </a:p>
        </p:txBody>
      </p:sp>
      <p:pic>
        <p:nvPicPr>
          <p:cNvPr id="4" name="Picture 3">
            <a:extLst>
              <a:ext uri="{FF2B5EF4-FFF2-40B4-BE49-F238E27FC236}">
                <a16:creationId xmlns:a16="http://schemas.microsoft.com/office/drawing/2014/main" id="{E7126293-57C6-BD7A-83B2-82C5FFAD40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832468" y="2395170"/>
            <a:ext cx="4527063" cy="3395297"/>
          </a:xfrm>
          <a:prstGeom prst="rect">
            <a:avLst/>
          </a:prstGeom>
        </p:spPr>
      </p:pic>
      <p:sp>
        <p:nvSpPr>
          <p:cNvPr id="5" name="TextBox 4">
            <a:extLst>
              <a:ext uri="{FF2B5EF4-FFF2-40B4-BE49-F238E27FC236}">
                <a16:creationId xmlns:a16="http://schemas.microsoft.com/office/drawing/2014/main" id="{AB9ADD12-FB96-CAF8-3D26-B2B0BBF07BC2}"/>
              </a:ext>
            </a:extLst>
          </p:cNvPr>
          <p:cNvSpPr txBox="1"/>
          <p:nvPr/>
        </p:nvSpPr>
        <p:spPr>
          <a:xfrm>
            <a:off x="764931" y="2604810"/>
            <a:ext cx="2989384"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Attaching deer guards on the Water Tower trees</a:t>
            </a:r>
          </a:p>
        </p:txBody>
      </p:sp>
    </p:spTree>
    <p:extLst>
      <p:ext uri="{BB962C8B-B14F-4D97-AF65-F5344CB8AC3E}">
        <p14:creationId xmlns:p14="http://schemas.microsoft.com/office/powerpoint/2010/main" val="1177604158"/>
      </p:ext>
    </p:extLst>
  </p:cSld>
  <p:clrMapOvr>
    <a:masterClrMapping/>
  </p:clrMapOvr>
  <p:transition spd="med" advClick="0" advTm="5000">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59</a:t>
            </a:fld>
            <a:endParaRPr lang="en-US"/>
          </a:p>
        </p:txBody>
      </p:sp>
      <p:pic>
        <p:nvPicPr>
          <p:cNvPr id="4" name="Picture 3">
            <a:extLst>
              <a:ext uri="{FF2B5EF4-FFF2-40B4-BE49-F238E27FC236}">
                <a16:creationId xmlns:a16="http://schemas.microsoft.com/office/drawing/2014/main" id="{37BDD0FF-7920-CF12-8309-6ECE81D821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545130" y="2392240"/>
            <a:ext cx="4739054" cy="3554291"/>
          </a:xfrm>
          <a:prstGeom prst="rect">
            <a:avLst/>
          </a:prstGeom>
        </p:spPr>
      </p:pic>
      <p:sp>
        <p:nvSpPr>
          <p:cNvPr id="5" name="TextBox 4">
            <a:extLst>
              <a:ext uri="{FF2B5EF4-FFF2-40B4-BE49-F238E27FC236}">
                <a16:creationId xmlns:a16="http://schemas.microsoft.com/office/drawing/2014/main" id="{7124D99A-2053-9717-5297-C9995E6EA2A0}"/>
              </a:ext>
            </a:extLst>
          </p:cNvPr>
          <p:cNvSpPr txBox="1"/>
          <p:nvPr/>
        </p:nvSpPr>
        <p:spPr>
          <a:xfrm>
            <a:off x="791308" y="2194726"/>
            <a:ext cx="2813538"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 Magnolia waiting to be planted at the Water Tower</a:t>
            </a:r>
          </a:p>
        </p:txBody>
      </p:sp>
    </p:spTree>
    <p:extLst>
      <p:ext uri="{BB962C8B-B14F-4D97-AF65-F5344CB8AC3E}">
        <p14:creationId xmlns:p14="http://schemas.microsoft.com/office/powerpoint/2010/main" val="523370905"/>
      </p:ext>
    </p:extLst>
  </p:cSld>
  <p:clrMapOvr>
    <a:masterClrMapping/>
  </p:clrMapOvr>
  <p:transition spd="med" advClick="0"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591056" y="4963510"/>
            <a:ext cx="10464445"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food collected is a vital source for local food banks, and we are beyond </a:t>
            </a:r>
            <a:r>
              <a:rPr lang="en-US" sz="2400" u="sng" dirty="0">
                <a:latin typeface="Times New Roman" panose="02020603050405020304" pitchFamily="18" charset="0"/>
                <a:cs typeface="Times New Roman" panose="02020603050405020304" pitchFamily="18" charset="0"/>
              </a:rPr>
              <a:t>4500</a:t>
            </a:r>
            <a:r>
              <a:rPr lang="en-US" sz="2400" dirty="0">
                <a:latin typeface="Times New Roman" panose="02020603050405020304" pitchFamily="18" charset="0"/>
                <a:cs typeface="Times New Roman" panose="02020603050405020304" pitchFamily="18" charset="0"/>
              </a:rPr>
              <a:t> bags already! This effort is also a great opportunity for our students to learn the value of community service. </a:t>
            </a:r>
          </a:p>
        </p:txBody>
      </p:sp>
      <p:sp>
        <p:nvSpPr>
          <p:cNvPr id="3" name="Slide Number Placeholder 2">
            <a:extLst>
              <a:ext uri="{FF2B5EF4-FFF2-40B4-BE49-F238E27FC236}">
                <a16:creationId xmlns:a16="http://schemas.microsoft.com/office/drawing/2014/main" id="{446568F4-E834-8F1B-F504-465E9EB92B5D}"/>
              </a:ext>
            </a:extLst>
          </p:cNvPr>
          <p:cNvSpPr>
            <a:spLocks noGrp="1"/>
          </p:cNvSpPr>
          <p:nvPr>
            <p:ph type="sldNum" sz="quarter" idx="12"/>
          </p:nvPr>
        </p:nvSpPr>
        <p:spPr/>
        <p:txBody>
          <a:bodyPr/>
          <a:lstStyle/>
          <a:p>
            <a:fld id="{77AFBC49-6C7E-453B-84EE-2325D058DA51}" type="slidenum">
              <a:rPr lang="en-US" smtClean="0"/>
              <a:t>6</a:t>
            </a:fld>
            <a:endParaRPr lang="en-US" dirty="0"/>
          </a:p>
        </p:txBody>
      </p:sp>
      <p:pic>
        <p:nvPicPr>
          <p:cNvPr id="5" name="Picture 4">
            <a:extLst>
              <a:ext uri="{FF2B5EF4-FFF2-40B4-BE49-F238E27FC236}">
                <a16:creationId xmlns:a16="http://schemas.microsoft.com/office/drawing/2014/main" id="{DDC5A826-9E46-636F-13A4-0E0F86B164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69" y="1819030"/>
            <a:ext cx="3761198" cy="2585016"/>
          </a:xfrm>
          <a:prstGeom prst="rect">
            <a:avLst/>
          </a:prstGeom>
        </p:spPr>
      </p:pic>
      <p:pic>
        <p:nvPicPr>
          <p:cNvPr id="9" name="Picture 8">
            <a:extLst>
              <a:ext uri="{FF2B5EF4-FFF2-40B4-BE49-F238E27FC236}">
                <a16:creationId xmlns:a16="http://schemas.microsoft.com/office/drawing/2014/main" id="{C2E4DC76-8B2F-BBB8-BB81-8BF8D6A997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8980" y="1819030"/>
            <a:ext cx="4006069" cy="2587394"/>
          </a:xfrm>
          <a:prstGeom prst="rect">
            <a:avLst/>
          </a:prstGeom>
        </p:spPr>
      </p:pic>
      <p:pic>
        <p:nvPicPr>
          <p:cNvPr id="11" name="Picture 10">
            <a:extLst>
              <a:ext uri="{FF2B5EF4-FFF2-40B4-BE49-F238E27FC236}">
                <a16:creationId xmlns:a16="http://schemas.microsoft.com/office/drawing/2014/main" id="{34CB0837-B63D-33EB-3E4A-58E026364C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3092" y="1819030"/>
            <a:ext cx="3780375" cy="2585016"/>
          </a:xfrm>
          <a:prstGeom prst="rect">
            <a:avLst/>
          </a:prstGeom>
        </p:spPr>
      </p:pic>
    </p:spTree>
    <p:extLst>
      <p:ext uri="{BB962C8B-B14F-4D97-AF65-F5344CB8AC3E}">
        <p14:creationId xmlns:p14="http://schemas.microsoft.com/office/powerpoint/2010/main" val="3473012358"/>
      </p:ext>
    </p:extLst>
  </p:cSld>
  <p:clrMapOvr>
    <a:masterClrMapping/>
  </p:clrMapOvr>
  <p:transition spd="med" advTm="5000">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60</a:t>
            </a:fld>
            <a:endParaRPr lang="en-US"/>
          </a:p>
        </p:txBody>
      </p:sp>
      <p:pic>
        <p:nvPicPr>
          <p:cNvPr id="4" name="Picture 3">
            <a:extLst>
              <a:ext uri="{FF2B5EF4-FFF2-40B4-BE49-F238E27FC236}">
                <a16:creationId xmlns:a16="http://schemas.microsoft.com/office/drawing/2014/main" id="{2C337DA4-C366-0F97-A67D-0019EDC3CC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6622" y="2180488"/>
            <a:ext cx="4478215" cy="3358661"/>
          </a:xfrm>
          <a:prstGeom prst="rect">
            <a:avLst/>
          </a:prstGeom>
        </p:spPr>
      </p:pic>
      <p:pic>
        <p:nvPicPr>
          <p:cNvPr id="7" name="Picture 6">
            <a:extLst>
              <a:ext uri="{FF2B5EF4-FFF2-40B4-BE49-F238E27FC236}">
                <a16:creationId xmlns:a16="http://schemas.microsoft.com/office/drawing/2014/main" id="{397A8516-63FC-07C8-6708-91AF73355A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9692" y="2180488"/>
            <a:ext cx="4557345" cy="3418009"/>
          </a:xfrm>
          <a:prstGeom prst="rect">
            <a:avLst/>
          </a:prstGeom>
        </p:spPr>
      </p:pic>
      <p:sp>
        <p:nvSpPr>
          <p:cNvPr id="8" name="TextBox 7">
            <a:extLst>
              <a:ext uri="{FF2B5EF4-FFF2-40B4-BE49-F238E27FC236}">
                <a16:creationId xmlns:a16="http://schemas.microsoft.com/office/drawing/2014/main" id="{F648851B-7E7B-41A3-11A5-24DF563CE14F}"/>
              </a:ext>
            </a:extLst>
          </p:cNvPr>
          <p:cNvSpPr txBox="1"/>
          <p:nvPr/>
        </p:nvSpPr>
        <p:spPr>
          <a:xfrm>
            <a:off x="3235569" y="1644162"/>
            <a:ext cx="595239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At Lucy D Anthony fields</a:t>
            </a:r>
          </a:p>
        </p:txBody>
      </p:sp>
    </p:spTree>
    <p:extLst>
      <p:ext uri="{BB962C8B-B14F-4D97-AF65-F5344CB8AC3E}">
        <p14:creationId xmlns:p14="http://schemas.microsoft.com/office/powerpoint/2010/main" val="1844176396"/>
      </p:ext>
    </p:extLst>
  </p:cSld>
  <p:clrMapOvr>
    <a:masterClrMapping/>
  </p:clrMapOvr>
  <p:transition spd="med" advClick="0" advTm="5000">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61</a:t>
            </a:fld>
            <a:endParaRPr lang="en-US"/>
          </a:p>
        </p:txBody>
      </p:sp>
      <p:pic>
        <p:nvPicPr>
          <p:cNvPr id="4" name="Picture 3">
            <a:extLst>
              <a:ext uri="{FF2B5EF4-FFF2-40B4-BE49-F238E27FC236}">
                <a16:creationId xmlns:a16="http://schemas.microsoft.com/office/drawing/2014/main" id="{E8DBA8A6-609F-15B9-1BDB-6C9B9F7442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870" y="1821180"/>
            <a:ext cx="8938260" cy="3215640"/>
          </a:xfrm>
          <a:prstGeom prst="rect">
            <a:avLst/>
          </a:prstGeom>
        </p:spPr>
      </p:pic>
    </p:spTree>
    <p:extLst>
      <p:ext uri="{BB962C8B-B14F-4D97-AF65-F5344CB8AC3E}">
        <p14:creationId xmlns:p14="http://schemas.microsoft.com/office/powerpoint/2010/main" val="1515360005"/>
      </p:ext>
    </p:extLst>
  </p:cSld>
  <p:clrMapOvr>
    <a:masterClrMapping/>
  </p:clrMapOvr>
  <p:transition spd="med" advClick="0" advTm="5000">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1307868" y="1750259"/>
            <a:ext cx="9576262"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We are proud members of Rotary International, one of the biggest, most trusted charities in the world, and contribute to these key priorities:</a:t>
            </a:r>
          </a:p>
        </p:txBody>
      </p:sp>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62</a:t>
            </a:fld>
            <a:endParaRPr lang="en-US"/>
          </a:p>
        </p:txBody>
      </p:sp>
      <p:pic>
        <p:nvPicPr>
          <p:cNvPr id="5" name="Picture 4">
            <a:extLst>
              <a:ext uri="{FF2B5EF4-FFF2-40B4-BE49-F238E27FC236}">
                <a16:creationId xmlns:a16="http://schemas.microsoft.com/office/drawing/2014/main" id="{B0E82BA0-8AE6-6B97-99B9-5492D9292D26}"/>
              </a:ext>
            </a:extLst>
          </p:cNvPr>
          <p:cNvPicPr>
            <a:picLocks noChangeAspect="1"/>
          </p:cNvPicPr>
          <p:nvPr/>
        </p:nvPicPr>
        <p:blipFill>
          <a:blip r:embed="rId2"/>
          <a:stretch>
            <a:fillRect/>
          </a:stretch>
        </p:blipFill>
        <p:spPr>
          <a:xfrm>
            <a:off x="1430227" y="3708677"/>
            <a:ext cx="8847976" cy="2380079"/>
          </a:xfrm>
          <a:prstGeom prst="rect">
            <a:avLst/>
          </a:prstGeom>
        </p:spPr>
      </p:pic>
    </p:spTree>
    <p:extLst>
      <p:ext uri="{BB962C8B-B14F-4D97-AF65-F5344CB8AC3E}">
        <p14:creationId xmlns:p14="http://schemas.microsoft.com/office/powerpoint/2010/main" val="359590900"/>
      </p:ext>
    </p:extLst>
  </p:cSld>
  <p:clrMapOvr>
    <a:masterClrMapping/>
  </p:clrMapOvr>
  <p:transition spd="med" advTm="5000">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63</a:t>
            </a:fld>
            <a:endParaRPr lang="en-US"/>
          </a:p>
        </p:txBody>
      </p:sp>
      <p:sp>
        <p:nvSpPr>
          <p:cNvPr id="2" name="Rectangle 2">
            <a:extLst>
              <a:ext uri="{FF2B5EF4-FFF2-40B4-BE49-F238E27FC236}">
                <a16:creationId xmlns:a16="http://schemas.microsoft.com/office/drawing/2014/main" id="{3037032D-BA51-089B-E06B-B027C856114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BAD243EB-1DA6-F2C8-566D-5A26D592F29B}"/>
              </a:ext>
            </a:extLst>
          </p:cNvPr>
          <p:cNvSpPr/>
          <p:nvPr/>
        </p:nvSpPr>
        <p:spPr>
          <a:xfrm>
            <a:off x="1434531" y="2551837"/>
            <a:ext cx="9322938" cy="1754326"/>
          </a:xfrm>
          <a:prstGeom prst="rect">
            <a:avLst/>
          </a:prstGeom>
          <a:noFill/>
        </p:spPr>
        <p:txBody>
          <a:bodyPr wrap="none" lIns="91440" tIns="45720" rIns="91440" bIns="45720">
            <a:prstTxWarp prst="textDeflateBottom">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spc="0" normalizeH="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Celebrating 100 Years of Service</a:t>
            </a:r>
            <a:endParaRPr kumimoji="0" lang="en-US" altLang="en-US" sz="5400" b="0" i="0" u="none" strike="noStrike" cap="none" spc="0" normalizeH="0" baseline="0" dirty="0">
              <a:ln w="0"/>
              <a:solidFill>
                <a:schemeClr val="tx1"/>
              </a:solidFill>
              <a:effectLst>
                <a:outerShdw blurRad="38100" dist="19050" dir="2700000" algn="tl" rotWithShape="0">
                  <a:schemeClr val="dk1">
                    <a:alpha val="4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spc="0" normalizeH="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Looking Forward to 100 More!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39A31471-E58F-8D67-F3EF-F32A8CEC5687}"/>
              </a:ext>
            </a:extLst>
          </p:cNvPr>
          <p:cNvSpPr txBox="1"/>
          <p:nvPr/>
        </p:nvSpPr>
        <p:spPr>
          <a:xfrm>
            <a:off x="1695450" y="4718703"/>
            <a:ext cx="8801100"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Interested in learning more? Check out our full website at </a:t>
            </a:r>
            <a:r>
              <a:rPr lang="en-US" sz="2000" dirty="0">
                <a:latin typeface="Times New Roman" panose="02020603050405020304" pitchFamily="18" charset="0"/>
                <a:cs typeface="Times New Roman" panose="02020603050405020304" pitchFamily="18" charset="0"/>
                <a:hlinkClick r:id="rId2"/>
              </a:rPr>
              <a:t>www.madisonrotarynj.org</a:t>
            </a:r>
            <a:r>
              <a:rPr lang="en-US" sz="2000" dirty="0">
                <a:latin typeface="Times New Roman" panose="02020603050405020304" pitchFamily="18" charset="0"/>
                <a:cs typeface="Times New Roman" panose="02020603050405020304" pitchFamily="18" charset="0"/>
              </a:rPr>
              <a:t> or contact us at </a:t>
            </a:r>
            <a:r>
              <a:rPr lang="en-US" sz="2000" dirty="0">
                <a:latin typeface="Times New Roman" panose="02020603050405020304" pitchFamily="18" charset="0"/>
                <a:cs typeface="Times New Roman" panose="02020603050405020304" pitchFamily="18" charset="0"/>
                <a:hlinkClick r:id="rId3"/>
              </a:rPr>
              <a:t>info@madisonrotarynj.org</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02886563"/>
      </p:ext>
    </p:extLst>
  </p:cSld>
  <p:clrMapOvr>
    <a:masterClrMapping/>
  </p:clrMapOvr>
  <p:transition spd="med" advClick="0"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7</a:t>
            </a:fld>
            <a:endParaRPr lang="en-US" dirty="0"/>
          </a:p>
        </p:txBody>
      </p:sp>
      <p:pic>
        <p:nvPicPr>
          <p:cNvPr id="4" name="Picture 3">
            <a:extLst>
              <a:ext uri="{FF2B5EF4-FFF2-40B4-BE49-F238E27FC236}">
                <a16:creationId xmlns:a16="http://schemas.microsoft.com/office/drawing/2014/main" id="{64244B5E-D426-53C1-DA23-CE219BCFA5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891" y="2795954"/>
            <a:ext cx="4496430" cy="3369032"/>
          </a:xfrm>
          <a:prstGeom prst="rect">
            <a:avLst/>
          </a:prstGeom>
        </p:spPr>
      </p:pic>
      <p:pic>
        <p:nvPicPr>
          <p:cNvPr id="7" name="Picture 6">
            <a:extLst>
              <a:ext uri="{FF2B5EF4-FFF2-40B4-BE49-F238E27FC236}">
                <a16:creationId xmlns:a16="http://schemas.microsoft.com/office/drawing/2014/main" id="{4870A95C-28CD-1470-022F-B0529FEAE4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589046" y="2795953"/>
            <a:ext cx="5989388" cy="3369031"/>
          </a:xfrm>
          <a:prstGeom prst="rect">
            <a:avLst/>
          </a:prstGeom>
        </p:spPr>
      </p:pic>
      <p:sp>
        <p:nvSpPr>
          <p:cNvPr id="8" name="TextBox 7">
            <a:extLst>
              <a:ext uri="{FF2B5EF4-FFF2-40B4-BE49-F238E27FC236}">
                <a16:creationId xmlns:a16="http://schemas.microsoft.com/office/drawing/2014/main" id="{7C2C9FD8-FD33-BB85-4436-EF8F600EFF02}"/>
              </a:ext>
            </a:extLst>
          </p:cNvPr>
          <p:cNvSpPr txBox="1"/>
          <p:nvPr/>
        </p:nvSpPr>
        <p:spPr>
          <a:xfrm>
            <a:off x="2025661" y="1776046"/>
            <a:ext cx="7575841"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Collecting for the Interfaith Food Pantry</a:t>
            </a:r>
          </a:p>
        </p:txBody>
      </p:sp>
    </p:spTree>
    <p:extLst>
      <p:ext uri="{BB962C8B-B14F-4D97-AF65-F5344CB8AC3E}">
        <p14:creationId xmlns:p14="http://schemas.microsoft.com/office/powerpoint/2010/main" val="3515211095"/>
      </p:ext>
    </p:extLst>
  </p:cSld>
  <p:clrMapOvr>
    <a:masterClrMapping/>
  </p:clrMapOvr>
  <p:transition spd="med" advClick="0" advTm="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80ADC-29EF-E3AD-5592-B1EB7E23DBD5}"/>
              </a:ext>
            </a:extLst>
          </p:cNvPr>
          <p:cNvSpPr>
            <a:spLocks noGrp="1"/>
          </p:cNvSpPr>
          <p:nvPr>
            <p:ph type="sldNum" sz="quarter" idx="12"/>
          </p:nvPr>
        </p:nvSpPr>
        <p:spPr/>
        <p:txBody>
          <a:bodyPr/>
          <a:lstStyle/>
          <a:p>
            <a:fld id="{77AFBC49-6C7E-453B-84EE-2325D058DA51}" type="slidenum">
              <a:rPr lang="en-US" smtClean="0"/>
              <a:t>8</a:t>
            </a:fld>
            <a:endParaRPr lang="en-US" dirty="0"/>
          </a:p>
        </p:txBody>
      </p:sp>
      <p:pic>
        <p:nvPicPr>
          <p:cNvPr id="4" name="Picture 3">
            <a:extLst>
              <a:ext uri="{FF2B5EF4-FFF2-40B4-BE49-F238E27FC236}">
                <a16:creationId xmlns:a16="http://schemas.microsoft.com/office/drawing/2014/main" id="{2B4CD1A5-07DF-FCB0-F6A9-B48CEF83D8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0973" y="1481260"/>
            <a:ext cx="3930161" cy="5240215"/>
          </a:xfrm>
          <a:prstGeom prst="rect">
            <a:avLst/>
          </a:prstGeom>
        </p:spPr>
      </p:pic>
      <p:sp>
        <p:nvSpPr>
          <p:cNvPr id="5" name="TextBox 4">
            <a:extLst>
              <a:ext uri="{FF2B5EF4-FFF2-40B4-BE49-F238E27FC236}">
                <a16:creationId xmlns:a16="http://schemas.microsoft.com/office/drawing/2014/main" id="{70297ADD-B3E8-72E4-BB98-6A722C200F1A}"/>
              </a:ext>
            </a:extLst>
          </p:cNvPr>
          <p:cNvSpPr txBox="1"/>
          <p:nvPr/>
        </p:nvSpPr>
        <p:spPr>
          <a:xfrm>
            <a:off x="1336431" y="2444262"/>
            <a:ext cx="3534507"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Partnering with the YMCA to support the Baptist Church food pantry</a:t>
            </a:r>
          </a:p>
        </p:txBody>
      </p:sp>
    </p:spTree>
    <p:extLst>
      <p:ext uri="{BB962C8B-B14F-4D97-AF65-F5344CB8AC3E}">
        <p14:creationId xmlns:p14="http://schemas.microsoft.com/office/powerpoint/2010/main" val="2268760859"/>
      </p:ext>
    </p:extLst>
  </p:cSld>
  <p:clrMapOvr>
    <a:masterClrMapping/>
  </p:clrMapOvr>
  <p:transition spd="med" advClick="0" advTm="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EC68C8-2DB1-F56D-DD72-F0DB3723AFA1}"/>
              </a:ext>
            </a:extLst>
          </p:cNvPr>
          <p:cNvSpPr txBox="1"/>
          <p:nvPr/>
        </p:nvSpPr>
        <p:spPr>
          <a:xfrm>
            <a:off x="1494691" y="5827222"/>
            <a:ext cx="8950569"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We gather at Healthy Italia to make delicious soups, followed by a family style meal for our cooks </a:t>
            </a:r>
          </a:p>
        </p:txBody>
      </p:sp>
      <p:sp>
        <p:nvSpPr>
          <p:cNvPr id="3" name="Slide Number Placeholder 2">
            <a:extLst>
              <a:ext uri="{FF2B5EF4-FFF2-40B4-BE49-F238E27FC236}">
                <a16:creationId xmlns:a16="http://schemas.microsoft.com/office/drawing/2014/main" id="{18BE1D0A-0B90-A1EF-E542-FAFF21FA97C6}"/>
              </a:ext>
            </a:extLst>
          </p:cNvPr>
          <p:cNvSpPr>
            <a:spLocks noGrp="1"/>
          </p:cNvSpPr>
          <p:nvPr>
            <p:ph type="sldNum" sz="quarter" idx="12"/>
          </p:nvPr>
        </p:nvSpPr>
        <p:spPr/>
        <p:txBody>
          <a:bodyPr/>
          <a:lstStyle/>
          <a:p>
            <a:fld id="{77AFBC49-6C7E-453B-84EE-2325D058DA51}" type="slidenum">
              <a:rPr lang="en-US" smtClean="0"/>
              <a:t>9</a:t>
            </a:fld>
            <a:endParaRPr lang="en-US" dirty="0"/>
          </a:p>
        </p:txBody>
      </p:sp>
      <p:sp>
        <p:nvSpPr>
          <p:cNvPr id="5" name="TextBox 4">
            <a:extLst>
              <a:ext uri="{FF2B5EF4-FFF2-40B4-BE49-F238E27FC236}">
                <a16:creationId xmlns:a16="http://schemas.microsoft.com/office/drawing/2014/main" id="{E62618B9-41ED-B33B-3253-A82A35D0AF39}"/>
              </a:ext>
            </a:extLst>
          </p:cNvPr>
          <p:cNvSpPr txBox="1"/>
          <p:nvPr/>
        </p:nvSpPr>
        <p:spPr>
          <a:xfrm>
            <a:off x="571500" y="1560587"/>
            <a:ext cx="9988062" cy="1015663"/>
          </a:xfrm>
          <a:prstGeom prst="rect">
            <a:avLst/>
          </a:prstGeom>
          <a:noFill/>
        </p:spPr>
        <p:txBody>
          <a:bodyPr wrap="square">
            <a:spAutoFit/>
          </a:bodyPr>
          <a:lstStyle/>
          <a:p>
            <a:pPr algn="ctr"/>
            <a:r>
              <a:rPr lang="en-US" sz="3600" dirty="0">
                <a:latin typeface="Times New Roman" panose="02020603050405020304" pitchFamily="18" charset="0"/>
                <a:cs typeface="Times New Roman" panose="02020603050405020304" pitchFamily="18" charset="0"/>
              </a:rPr>
              <a:t>To Fight Food Insecurity, we</a:t>
            </a:r>
            <a:r>
              <a:rPr lang="en-US" sz="28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Cook food for donation to local shelters:</a:t>
            </a:r>
            <a:endParaRPr lang="en-US" dirty="0"/>
          </a:p>
        </p:txBody>
      </p:sp>
      <p:pic>
        <p:nvPicPr>
          <p:cNvPr id="9" name="Picture 8">
            <a:extLst>
              <a:ext uri="{FF2B5EF4-FFF2-40B4-BE49-F238E27FC236}">
                <a16:creationId xmlns:a16="http://schemas.microsoft.com/office/drawing/2014/main" id="{301D6777-2D00-58DC-CECE-B0C62661D8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732" y="2696476"/>
            <a:ext cx="3731109" cy="2798332"/>
          </a:xfrm>
          <a:prstGeom prst="rect">
            <a:avLst/>
          </a:prstGeom>
        </p:spPr>
      </p:pic>
      <p:pic>
        <p:nvPicPr>
          <p:cNvPr id="11" name="Picture 10">
            <a:extLst>
              <a:ext uri="{FF2B5EF4-FFF2-40B4-BE49-F238E27FC236}">
                <a16:creationId xmlns:a16="http://schemas.microsoft.com/office/drawing/2014/main" id="{DF90365F-897C-7225-83D7-1EDEAE450B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557568" y="3074258"/>
            <a:ext cx="3140028" cy="2355022"/>
          </a:xfrm>
          <a:prstGeom prst="rect">
            <a:avLst/>
          </a:prstGeom>
        </p:spPr>
      </p:pic>
      <p:pic>
        <p:nvPicPr>
          <p:cNvPr id="13" name="Picture 12">
            <a:extLst>
              <a:ext uri="{FF2B5EF4-FFF2-40B4-BE49-F238E27FC236}">
                <a16:creationId xmlns:a16="http://schemas.microsoft.com/office/drawing/2014/main" id="{9FCE27B8-F2F4-FF29-D67D-6B494E31E1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2738" y="2664170"/>
            <a:ext cx="3774831" cy="2831123"/>
          </a:xfrm>
          <a:prstGeom prst="rect">
            <a:avLst/>
          </a:prstGeom>
        </p:spPr>
      </p:pic>
    </p:spTree>
    <p:extLst>
      <p:ext uri="{BB962C8B-B14F-4D97-AF65-F5344CB8AC3E}">
        <p14:creationId xmlns:p14="http://schemas.microsoft.com/office/powerpoint/2010/main" val="1467044138"/>
      </p:ext>
    </p:extLst>
  </p:cSld>
  <p:clrMapOvr>
    <a:masterClrMapping/>
  </p:clrMapOvr>
  <p:transition spd="med" advTm="500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1388</Words>
  <Application>Microsoft Macintosh PowerPoint</Application>
  <PresentationFormat>Widescreen</PresentationFormat>
  <Paragraphs>152</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Foster</dc:creator>
  <cp:lastModifiedBy>David Duran (RCC)</cp:lastModifiedBy>
  <cp:revision>41</cp:revision>
  <cp:lastPrinted>2023-11-05T16:36:47Z</cp:lastPrinted>
  <dcterms:created xsi:type="dcterms:W3CDTF">2023-10-13T20:37:00Z</dcterms:created>
  <dcterms:modified xsi:type="dcterms:W3CDTF">2024-04-01T21:01:16Z</dcterms:modified>
</cp:coreProperties>
</file>